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256" r:id="rId2"/>
    <p:sldId id="453" r:id="rId3"/>
    <p:sldId id="447" r:id="rId4"/>
    <p:sldId id="446" r:id="rId5"/>
    <p:sldId id="445" r:id="rId6"/>
    <p:sldId id="444" r:id="rId7"/>
    <p:sldId id="443" r:id="rId8"/>
    <p:sldId id="442" r:id="rId9"/>
    <p:sldId id="441" r:id="rId10"/>
    <p:sldId id="440" r:id="rId11"/>
    <p:sldId id="439" r:id="rId12"/>
    <p:sldId id="438" r:id="rId13"/>
    <p:sldId id="437" r:id="rId14"/>
    <p:sldId id="436" r:id="rId15"/>
    <p:sldId id="361" r:id="rId16"/>
    <p:sldId id="362" r:id="rId17"/>
    <p:sldId id="451" r:id="rId18"/>
    <p:sldId id="363" r:id="rId19"/>
    <p:sldId id="311" r:id="rId20"/>
    <p:sldId id="364" r:id="rId21"/>
    <p:sldId id="369" r:id="rId22"/>
    <p:sldId id="348" r:id="rId23"/>
    <p:sldId id="370" r:id="rId24"/>
    <p:sldId id="371" r:id="rId25"/>
    <p:sldId id="372" r:id="rId26"/>
    <p:sldId id="373" r:id="rId27"/>
    <p:sldId id="374" r:id="rId28"/>
    <p:sldId id="375" r:id="rId29"/>
    <p:sldId id="376" r:id="rId30"/>
    <p:sldId id="377" r:id="rId31"/>
    <p:sldId id="378" r:id="rId32"/>
    <p:sldId id="379" r:id="rId33"/>
    <p:sldId id="380" r:id="rId34"/>
    <p:sldId id="381" r:id="rId35"/>
    <p:sldId id="382" r:id="rId36"/>
    <p:sldId id="383" r:id="rId37"/>
    <p:sldId id="384" r:id="rId38"/>
    <p:sldId id="385" r:id="rId39"/>
    <p:sldId id="386" r:id="rId40"/>
    <p:sldId id="387" r:id="rId41"/>
    <p:sldId id="388" r:id="rId42"/>
    <p:sldId id="389" r:id="rId43"/>
    <p:sldId id="390" r:id="rId44"/>
    <p:sldId id="391" r:id="rId45"/>
    <p:sldId id="392" r:id="rId46"/>
    <p:sldId id="433" r:id="rId47"/>
    <p:sldId id="393" r:id="rId48"/>
    <p:sldId id="434" r:id="rId49"/>
    <p:sldId id="432" r:id="rId50"/>
    <p:sldId id="394" r:id="rId51"/>
    <p:sldId id="396" r:id="rId52"/>
    <p:sldId id="397" r:id="rId53"/>
    <p:sldId id="399" r:id="rId54"/>
    <p:sldId id="450" r:id="rId55"/>
    <p:sldId id="400" r:id="rId56"/>
    <p:sldId id="401" r:id="rId57"/>
    <p:sldId id="402" r:id="rId58"/>
    <p:sldId id="403" r:id="rId59"/>
    <p:sldId id="404" r:id="rId60"/>
    <p:sldId id="405" r:id="rId61"/>
    <p:sldId id="406" r:id="rId62"/>
    <p:sldId id="407" r:id="rId63"/>
    <p:sldId id="408" r:id="rId64"/>
    <p:sldId id="409" r:id="rId65"/>
    <p:sldId id="410" r:id="rId66"/>
    <p:sldId id="411" r:id="rId67"/>
    <p:sldId id="412" r:id="rId68"/>
    <p:sldId id="416" r:id="rId69"/>
    <p:sldId id="417" r:id="rId70"/>
    <p:sldId id="418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31" r:id="rId80"/>
    <p:sldId id="430" r:id="rId81"/>
    <p:sldId id="448" r:id="rId82"/>
    <p:sldId id="449" r:id="rId8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C2F1BD-6951-BB4E-999E-1A3C896B33A1}">
          <p14:sldIdLst>
            <p14:sldId id="256"/>
            <p14:sldId id="453"/>
            <p14:sldId id="447"/>
            <p14:sldId id="446"/>
            <p14:sldId id="445"/>
            <p14:sldId id="444"/>
            <p14:sldId id="443"/>
            <p14:sldId id="442"/>
            <p14:sldId id="441"/>
            <p14:sldId id="440"/>
            <p14:sldId id="439"/>
            <p14:sldId id="438"/>
            <p14:sldId id="437"/>
            <p14:sldId id="436"/>
            <p14:sldId id="361"/>
            <p14:sldId id="362"/>
            <p14:sldId id="451"/>
            <p14:sldId id="363"/>
            <p14:sldId id="311"/>
            <p14:sldId id="364"/>
            <p14:sldId id="369"/>
            <p14:sldId id="348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433"/>
            <p14:sldId id="393"/>
            <p14:sldId id="434"/>
            <p14:sldId id="432"/>
            <p14:sldId id="394"/>
            <p14:sldId id="396"/>
            <p14:sldId id="397"/>
            <p14:sldId id="399"/>
            <p14:sldId id="450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6"/>
            <p14:sldId id="417"/>
            <p14:sldId id="418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31"/>
            <p14:sldId id="430"/>
            <p14:sldId id="448"/>
            <p14:sldId id="449"/>
          </p14:sldIdLst>
        </p14:section>
        <p14:section name="Untitled Section" id="{E95DD4B7-C620-3B47-BD4C-68460915B0CF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a-Maria Piso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117E"/>
    <a:srgbClr val="4D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94981" autoAdjust="0"/>
  </p:normalViewPr>
  <p:slideViewPr>
    <p:cSldViewPr snapToGrid="0" snapToObjects="1">
      <p:cViewPr>
        <p:scale>
          <a:sx n="90" d="100"/>
          <a:sy n="90" d="100"/>
        </p:scale>
        <p:origin x="-1352" y="-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5" Type="http://schemas.openxmlformats.org/officeDocument/2006/relationships/handoutMaster" Target="handoutMasters/handoutMaster1.xml"/><Relationship Id="rId86" Type="http://schemas.openxmlformats.org/officeDocument/2006/relationships/printerSettings" Target="printerSettings/printerSettings1.bin"/><Relationship Id="rId87" Type="http://schemas.openxmlformats.org/officeDocument/2006/relationships/commentAuthors" Target="commentAuthors.xml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7B48D-A559-6F41-A85D-9198382D8E74}" type="datetime1">
              <a:rPr lang="en-US" smtClean="0"/>
              <a:t>4/26/16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F503E-FB01-774D-B215-308DA8CA0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88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269D8-8511-224D-9EC2-608B032B74D9}" type="datetime1">
              <a:rPr lang="en-US" smtClean="0"/>
              <a:t>4/26/16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B4712D-D2CB-8747-9EC4-89869EAAB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971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43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5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34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97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the green </a:t>
            </a:r>
            <a:r>
              <a:rPr lang="en-US" dirty="0" err="1" smtClean="0"/>
              <a:t>TWHya</a:t>
            </a:r>
            <a:r>
              <a:rPr lang="en-US" dirty="0" smtClean="0"/>
              <a:t> figure instead.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24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 the while and make the</a:t>
            </a:r>
            <a:r>
              <a:rPr lang="en-US" baseline="0" dirty="0" smtClean="0"/>
              <a:t> figure </a:t>
            </a:r>
            <a:r>
              <a:rPr lang="en-US" dirty="0" smtClean="0"/>
              <a:t>bigger.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86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a slide before this with model predictions. </a:t>
            </a:r>
            <a:r>
              <a:rPr lang="en-US" dirty="0" err="1" smtClean="0"/>
              <a:t>Arxiv</a:t>
            </a:r>
            <a:r>
              <a:rPr lang="en-US" dirty="0" smtClean="0"/>
              <a:t> paper by </a:t>
            </a:r>
            <a:r>
              <a:rPr lang="en-US" dirty="0" err="1" smtClean="0"/>
              <a:t>katherine</a:t>
            </a:r>
            <a:r>
              <a:rPr lang="en-US" dirty="0" smtClean="0"/>
              <a:t> lodders.2009 figure 1.8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Circle part of diagram that I am interested in and then say directly say why; put planetary mass on y axis; also circle</a:t>
            </a:r>
            <a:r>
              <a:rPr lang="en-US" baseline="0" dirty="0" smtClean="0"/>
              <a:t> hot </a:t>
            </a:r>
            <a:r>
              <a:rPr lang="en-US" baseline="0" dirty="0" err="1" smtClean="0"/>
              <a:t>jupiters</a:t>
            </a:r>
            <a:r>
              <a:rPr lang="en-US" baseline="0" dirty="0" smtClean="0"/>
              <a:t> since those are the ones whose atmospheres we can characterize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8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Separate in</a:t>
            </a:r>
            <a:r>
              <a:rPr lang="en-US" baseline="0" dirty="0" smtClean="0"/>
              <a:t> two slides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Mention NH3 most abundant nitrogen carrier, bot low percentage of total N abundance =&gt; the rest in N2</a:t>
            </a:r>
          </a:p>
          <a:p>
            <a:r>
              <a:rPr lang="en-US" baseline="0" dirty="0" smtClean="0"/>
              <a:t>Ice spectra or table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Show desorption curves from Edith’s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43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1)</a:t>
            </a:r>
            <a:r>
              <a:rPr lang="en-US" baseline="0" dirty="0" smtClean="0"/>
              <a:t> Focus on NH3 abundance, even with max NH3 still have enhanced N/O; block out bottom 2 panels first to talk about N/O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43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Outline diffusion and chemistry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564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Write all authors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395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Cite </a:t>
            </a:r>
            <a:r>
              <a:rPr lang="en-US" dirty="0" err="1" smtClean="0"/>
              <a:t>TWHya</a:t>
            </a:r>
            <a:r>
              <a:rPr lang="en-US" dirty="0" smtClean="0"/>
              <a:t>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90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Circle part of diagram that I am interested in and then say directly say why; put planetary mass on y axis; also circle</a:t>
            </a:r>
            <a:r>
              <a:rPr lang="en-US" baseline="0" dirty="0" smtClean="0"/>
              <a:t> hot </a:t>
            </a:r>
            <a:r>
              <a:rPr lang="en-US" baseline="0" dirty="0" err="1" smtClean="0"/>
              <a:t>jupiters</a:t>
            </a:r>
            <a:r>
              <a:rPr lang="en-US" baseline="0" dirty="0" smtClean="0"/>
              <a:t> since those are the ones whose atmospheres we can characterize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8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Picture of e.g. Jupiter and discuss why gas giants are important, and why we preferentially look at giant planets atmospheric spectra; there are also more problematic to 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6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09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5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34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34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019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861" y="540975"/>
            <a:ext cx="8201563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Origins of Gas Giant Compositions: The Role of Disk Location and Dynamics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5165" y="2774169"/>
            <a:ext cx="8908835" cy="1476329"/>
          </a:xfrm>
        </p:spPr>
        <p:txBody>
          <a:bodyPr>
            <a:normAutofit/>
          </a:bodyPr>
          <a:lstStyle/>
          <a:p>
            <a:r>
              <a:rPr lang="en-US" sz="3400" dirty="0" smtClean="0"/>
              <a:t>Ana-Maria Piso </a:t>
            </a:r>
          </a:p>
          <a:p>
            <a:endParaRPr lang="en-US" sz="3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106705" y="4739521"/>
            <a:ext cx="51924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Thesis Colloquium: April 27th, 2016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3842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34"/>
    </mc:Choice>
    <mc:Fallback xmlns="">
      <p:transition xmlns:p14="http://schemas.microsoft.com/office/powerpoint/2010/main" spd="slow" advTm="7953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Courtney Dressing, </a:t>
            </a:r>
            <a:r>
              <a:rPr lang="en-US" sz="2500" dirty="0" err="1" smtClean="0">
                <a:solidFill>
                  <a:srgbClr val="FFFFFF"/>
                </a:solidFill>
              </a:rPr>
              <a:t>Bekki</a:t>
            </a:r>
            <a:r>
              <a:rPr lang="en-US" sz="2500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822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Courtney Dressing, </a:t>
            </a:r>
            <a:r>
              <a:rPr lang="en-US" sz="2500" dirty="0" err="1" smtClean="0">
                <a:solidFill>
                  <a:srgbClr val="FFFFFF"/>
                </a:solidFill>
              </a:rPr>
              <a:t>Bekki</a:t>
            </a:r>
            <a:r>
              <a:rPr lang="en-US" sz="2500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Peg </a:t>
            </a:r>
            <a:r>
              <a:rPr lang="en-US" sz="2500" dirty="0" err="1" smtClean="0">
                <a:solidFill>
                  <a:srgbClr val="FFFFFF"/>
                </a:solidFill>
              </a:rPr>
              <a:t>Herlihy</a:t>
            </a:r>
            <a:r>
              <a:rPr lang="en-US" sz="2500" dirty="0" smtClean="0">
                <a:solidFill>
                  <a:srgbClr val="FFFFFF"/>
                </a:solidFill>
              </a:rPr>
              <a:t>, Robb </a:t>
            </a:r>
            <a:r>
              <a:rPr lang="en-US" sz="2500" dirty="0" err="1" smtClean="0">
                <a:solidFill>
                  <a:srgbClr val="FFFFFF"/>
                </a:solidFill>
              </a:rPr>
              <a:t>Scholten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817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Courtney Dressing, </a:t>
            </a:r>
            <a:r>
              <a:rPr lang="en-US" sz="2500" dirty="0" err="1" smtClean="0">
                <a:solidFill>
                  <a:srgbClr val="FFFFFF"/>
                </a:solidFill>
              </a:rPr>
              <a:t>Bekki</a:t>
            </a:r>
            <a:r>
              <a:rPr lang="en-US" sz="2500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Peg </a:t>
            </a:r>
            <a:r>
              <a:rPr lang="en-US" sz="2500" dirty="0" err="1" smtClean="0">
                <a:solidFill>
                  <a:srgbClr val="FFFFFF"/>
                </a:solidFill>
              </a:rPr>
              <a:t>Herlihy</a:t>
            </a:r>
            <a:r>
              <a:rPr lang="en-US" sz="2500" dirty="0" smtClean="0">
                <a:solidFill>
                  <a:srgbClr val="FFFFFF"/>
                </a:solidFill>
              </a:rPr>
              <a:t>, Robb </a:t>
            </a:r>
            <a:r>
              <a:rPr lang="en-US" sz="2500" dirty="0" err="1" smtClean="0">
                <a:solidFill>
                  <a:srgbClr val="FFFFFF"/>
                </a:solidFill>
              </a:rPr>
              <a:t>Scholten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ALL the grad students!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805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Karin </a:t>
            </a:r>
            <a:r>
              <a:rPr lang="en-US" dirty="0" err="1" smtClean="0">
                <a:solidFill>
                  <a:srgbClr val="FFFFFF"/>
                </a:solidFill>
              </a:rPr>
              <a:t>Öberg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Rosanne </a:t>
            </a:r>
            <a:r>
              <a:rPr lang="en-US" dirty="0">
                <a:solidFill>
                  <a:srgbClr val="FFFFFF"/>
                </a:solidFill>
              </a:rPr>
              <a:t>D</a:t>
            </a:r>
            <a:r>
              <a:rPr lang="en-US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Til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Birnstiel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Jamila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Pegues</a:t>
            </a:r>
            <a:r>
              <a:rPr lang="en-US" dirty="0" smtClean="0">
                <a:solidFill>
                  <a:srgbClr val="FFFFFF"/>
                </a:solidFill>
              </a:rPr>
              <a:t>, Andrew </a:t>
            </a:r>
            <a:r>
              <a:rPr lang="en-US" dirty="0" err="1" smtClean="0">
                <a:solidFill>
                  <a:srgbClr val="FFFFFF"/>
                </a:solidFill>
              </a:rPr>
              <a:t>Youdin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Dimitar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Sasselov</a:t>
            </a:r>
            <a:r>
              <a:rPr lang="en-US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dirty="0" err="1" smtClean="0">
                <a:solidFill>
                  <a:srgbClr val="FFFFFF"/>
                </a:solidFill>
              </a:rPr>
              <a:t>Ciesla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>
                <a:solidFill>
                  <a:srgbClr val="FFFFFF"/>
                </a:solidFill>
              </a:rPr>
              <a:t>Xuening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Bai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Jenny </a:t>
            </a:r>
            <a:r>
              <a:rPr lang="en-US" dirty="0" smtClean="0">
                <a:solidFill>
                  <a:srgbClr val="FFFFFF"/>
                </a:solidFill>
              </a:rPr>
              <a:t>Bergner, </a:t>
            </a:r>
            <a:r>
              <a:rPr lang="en-US" dirty="0" err="1">
                <a:solidFill>
                  <a:srgbClr val="FFFFFF"/>
                </a:solidFill>
              </a:rPr>
              <a:t>Ilse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Cleeves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Ian </a:t>
            </a:r>
            <a:r>
              <a:rPr lang="en-US" dirty="0" err="1" smtClean="0">
                <a:solidFill>
                  <a:srgbClr val="FFFFFF"/>
                </a:solidFill>
              </a:rPr>
              <a:t>Czekala</a:t>
            </a:r>
            <a:r>
              <a:rPr lang="en-US" dirty="0" smtClean="0">
                <a:solidFill>
                  <a:srgbClr val="FFFFFF"/>
                </a:solidFill>
              </a:rPr>
              <a:t>, Edith </a:t>
            </a:r>
            <a:r>
              <a:rPr lang="en-US" dirty="0" err="1">
                <a:solidFill>
                  <a:srgbClr val="FFFFFF"/>
                </a:solidFill>
              </a:rPr>
              <a:t>Fayolle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Dawn </a:t>
            </a:r>
            <a:r>
              <a:rPr lang="en-US" dirty="0" err="1" smtClean="0">
                <a:solidFill>
                  <a:srgbClr val="FFFFFF"/>
                </a:solidFill>
              </a:rPr>
              <a:t>Graninger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Viviana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Guzman, Jane Huang, </a:t>
            </a:r>
            <a:r>
              <a:rPr lang="en-US" dirty="0">
                <a:solidFill>
                  <a:srgbClr val="FFFFFF"/>
                </a:solidFill>
              </a:rPr>
              <a:t>Ryan Loomis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Meredith </a:t>
            </a:r>
            <a:r>
              <a:rPr lang="en-US" dirty="0" err="1" smtClean="0">
                <a:solidFill>
                  <a:srgbClr val="FFFFFF"/>
                </a:solidFill>
              </a:rPr>
              <a:t>MacGregor</a:t>
            </a:r>
            <a:r>
              <a:rPr lang="en-US" dirty="0" smtClean="0">
                <a:solidFill>
                  <a:srgbClr val="FFFFFF"/>
                </a:solidFill>
              </a:rPr>
              <a:t>, Chris </a:t>
            </a:r>
            <a:r>
              <a:rPr lang="en-US" dirty="0" err="1" smtClean="0">
                <a:solidFill>
                  <a:srgbClr val="FFFFFF"/>
                </a:solidFill>
              </a:rPr>
              <a:t>Merchantz</a:t>
            </a:r>
            <a:r>
              <a:rPr lang="en-US" dirty="0" smtClean="0">
                <a:solidFill>
                  <a:srgbClr val="FFFFFF"/>
                </a:solidFill>
              </a:rPr>
              <a:t>, Charlie Qi, </a:t>
            </a:r>
            <a:r>
              <a:rPr lang="en-US" dirty="0">
                <a:solidFill>
                  <a:srgbClr val="FFFFFF"/>
                </a:solidFill>
              </a:rPr>
              <a:t>Mahesh </a:t>
            </a:r>
            <a:r>
              <a:rPr lang="en-US" dirty="0" err="1" smtClean="0">
                <a:solidFill>
                  <a:srgbClr val="FFFFFF"/>
                </a:solidFill>
              </a:rPr>
              <a:t>Rajappan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Luca </a:t>
            </a:r>
            <a:r>
              <a:rPr lang="en-US" dirty="0" smtClean="0">
                <a:solidFill>
                  <a:srgbClr val="FFFFFF"/>
                </a:solidFill>
              </a:rPr>
              <a:t>Ricci, Anjali </a:t>
            </a:r>
            <a:r>
              <a:rPr lang="en-US" dirty="0" err="1" smtClean="0">
                <a:solidFill>
                  <a:srgbClr val="FFFFFF"/>
                </a:solidFill>
              </a:rPr>
              <a:t>Tripathi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David </a:t>
            </a:r>
            <a:r>
              <a:rPr lang="en-US" dirty="0" err="1" smtClean="0">
                <a:solidFill>
                  <a:srgbClr val="FFFFFF"/>
                </a:solidFill>
              </a:rPr>
              <a:t>Wilner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Courtney Dressing, </a:t>
            </a:r>
            <a:r>
              <a:rPr lang="en-US" dirty="0" err="1" smtClean="0">
                <a:solidFill>
                  <a:srgbClr val="FFFFFF"/>
                </a:solidFill>
              </a:rPr>
              <a:t>Bekki</a:t>
            </a:r>
            <a:r>
              <a:rPr lang="en-US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Peg </a:t>
            </a:r>
            <a:r>
              <a:rPr lang="en-US" dirty="0" err="1" smtClean="0">
                <a:solidFill>
                  <a:srgbClr val="FFFFFF"/>
                </a:solidFill>
              </a:rPr>
              <a:t>Herlihy</a:t>
            </a:r>
            <a:r>
              <a:rPr lang="en-US" dirty="0" smtClean="0">
                <a:solidFill>
                  <a:srgbClr val="FFFFFF"/>
                </a:solidFill>
              </a:rPr>
              <a:t>, Robb </a:t>
            </a:r>
            <a:r>
              <a:rPr lang="en-US" dirty="0" err="1" smtClean="0">
                <a:solidFill>
                  <a:srgbClr val="FFFFFF"/>
                </a:solidFill>
              </a:rPr>
              <a:t>Scholten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ALL the grad students!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Adriana, </a:t>
            </a:r>
            <a:r>
              <a:rPr lang="en-US" dirty="0" err="1" smtClean="0">
                <a:solidFill>
                  <a:srgbClr val="FFFFFF"/>
                </a:solidFill>
              </a:rPr>
              <a:t>Andra</a:t>
            </a:r>
            <a:r>
              <a:rPr lang="en-US" dirty="0" smtClean="0">
                <a:solidFill>
                  <a:srgbClr val="FFFFFF"/>
                </a:solidFill>
              </a:rPr>
              <a:t>, Carlo, </a:t>
            </a:r>
            <a:r>
              <a:rPr lang="en-US" dirty="0">
                <a:solidFill>
                  <a:srgbClr val="FFFFFF"/>
                </a:solidFill>
              </a:rPr>
              <a:t>C.S.</a:t>
            </a:r>
            <a:r>
              <a:rPr lang="en-US" dirty="0" smtClean="0">
                <a:solidFill>
                  <a:srgbClr val="FFFFFF"/>
                </a:solidFill>
              </a:rPr>
              <a:t>,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Herman, </a:t>
            </a:r>
            <a:r>
              <a:rPr lang="en-US" dirty="0" err="1">
                <a:solidFill>
                  <a:srgbClr val="FFFFFF"/>
                </a:solidFill>
              </a:rPr>
              <a:t>Ignat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Irina, Iulia, John, </a:t>
            </a:r>
            <a:r>
              <a:rPr lang="en-US" dirty="0">
                <a:solidFill>
                  <a:srgbClr val="FFFFFF"/>
                </a:solidFill>
              </a:rPr>
              <a:t>Laura, </a:t>
            </a:r>
            <a:r>
              <a:rPr lang="en-US" dirty="0" err="1" smtClean="0">
                <a:solidFill>
                  <a:srgbClr val="FFFFFF"/>
                </a:solidFill>
              </a:rPr>
              <a:t>Luly</a:t>
            </a:r>
            <a:r>
              <a:rPr lang="en-US" dirty="0" smtClean="0">
                <a:solidFill>
                  <a:srgbClr val="FFFFFF"/>
                </a:solidFill>
              </a:rPr>
              <a:t>, Monica, </a:t>
            </a:r>
            <a:r>
              <a:rPr lang="en-US" dirty="0">
                <a:solidFill>
                  <a:srgbClr val="FFFFFF"/>
                </a:solidFill>
              </a:rPr>
              <a:t>Rachel, </a:t>
            </a:r>
            <a:r>
              <a:rPr lang="en-US" dirty="0" err="1" smtClean="0">
                <a:solidFill>
                  <a:srgbClr val="FFFFFF"/>
                </a:solidFill>
              </a:rPr>
              <a:t>Simona</a:t>
            </a:r>
            <a:r>
              <a:rPr lang="en-US" dirty="0" smtClean="0">
                <a:solidFill>
                  <a:srgbClr val="FFFFFF"/>
                </a:solidFill>
              </a:rPr>
              <a:t>, Tom, …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074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Karin </a:t>
            </a:r>
            <a:r>
              <a:rPr lang="en-US" dirty="0" err="1" smtClean="0">
                <a:solidFill>
                  <a:srgbClr val="FFFFFF"/>
                </a:solidFill>
              </a:rPr>
              <a:t>Öberg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Rosanne </a:t>
            </a:r>
            <a:r>
              <a:rPr lang="en-US" dirty="0">
                <a:solidFill>
                  <a:srgbClr val="FFFFFF"/>
                </a:solidFill>
              </a:rPr>
              <a:t>D</a:t>
            </a:r>
            <a:r>
              <a:rPr lang="en-US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Til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Birnstiel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Jamila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Pegues</a:t>
            </a:r>
            <a:r>
              <a:rPr lang="en-US" dirty="0" smtClean="0">
                <a:solidFill>
                  <a:srgbClr val="FFFFFF"/>
                </a:solidFill>
              </a:rPr>
              <a:t>, Andrew </a:t>
            </a:r>
            <a:r>
              <a:rPr lang="en-US" dirty="0" err="1" smtClean="0">
                <a:solidFill>
                  <a:srgbClr val="FFFFFF"/>
                </a:solidFill>
              </a:rPr>
              <a:t>Youdin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Dimitar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Sasselov</a:t>
            </a:r>
            <a:r>
              <a:rPr lang="en-US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dirty="0" err="1" smtClean="0">
                <a:solidFill>
                  <a:srgbClr val="FFFFFF"/>
                </a:solidFill>
              </a:rPr>
              <a:t>Ciesla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>
                <a:solidFill>
                  <a:srgbClr val="FFFFFF"/>
                </a:solidFill>
              </a:rPr>
              <a:t>Xuening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Bai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Jenny </a:t>
            </a:r>
            <a:r>
              <a:rPr lang="en-US" dirty="0" smtClean="0">
                <a:solidFill>
                  <a:srgbClr val="FFFFFF"/>
                </a:solidFill>
              </a:rPr>
              <a:t>Bergner, </a:t>
            </a:r>
            <a:r>
              <a:rPr lang="en-US" dirty="0" err="1">
                <a:solidFill>
                  <a:srgbClr val="FFFFFF"/>
                </a:solidFill>
              </a:rPr>
              <a:t>Ilse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Cleeves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Ian </a:t>
            </a:r>
            <a:r>
              <a:rPr lang="en-US" dirty="0" err="1" smtClean="0">
                <a:solidFill>
                  <a:srgbClr val="FFFFFF"/>
                </a:solidFill>
              </a:rPr>
              <a:t>Czekala</a:t>
            </a:r>
            <a:r>
              <a:rPr lang="en-US" dirty="0" smtClean="0">
                <a:solidFill>
                  <a:srgbClr val="FFFFFF"/>
                </a:solidFill>
              </a:rPr>
              <a:t>, Edith </a:t>
            </a:r>
            <a:r>
              <a:rPr lang="en-US" dirty="0" err="1">
                <a:solidFill>
                  <a:srgbClr val="FFFFFF"/>
                </a:solidFill>
              </a:rPr>
              <a:t>Fayolle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Dawn </a:t>
            </a:r>
            <a:r>
              <a:rPr lang="en-US" dirty="0" err="1" smtClean="0">
                <a:solidFill>
                  <a:srgbClr val="FFFFFF"/>
                </a:solidFill>
              </a:rPr>
              <a:t>Graninger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Viviana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Guzman, Jane Huang, </a:t>
            </a:r>
            <a:r>
              <a:rPr lang="en-US" dirty="0">
                <a:solidFill>
                  <a:srgbClr val="FFFFFF"/>
                </a:solidFill>
              </a:rPr>
              <a:t>Ryan Loomis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Meredith </a:t>
            </a:r>
            <a:r>
              <a:rPr lang="en-US" dirty="0" err="1" smtClean="0">
                <a:solidFill>
                  <a:srgbClr val="FFFFFF"/>
                </a:solidFill>
              </a:rPr>
              <a:t>MacGregor</a:t>
            </a:r>
            <a:r>
              <a:rPr lang="en-US" dirty="0" smtClean="0">
                <a:solidFill>
                  <a:srgbClr val="FFFFFF"/>
                </a:solidFill>
              </a:rPr>
              <a:t>, Chris </a:t>
            </a:r>
            <a:r>
              <a:rPr lang="en-US" dirty="0" err="1" smtClean="0">
                <a:solidFill>
                  <a:srgbClr val="FFFFFF"/>
                </a:solidFill>
              </a:rPr>
              <a:t>Merchantz</a:t>
            </a:r>
            <a:r>
              <a:rPr lang="en-US" dirty="0" smtClean="0">
                <a:solidFill>
                  <a:srgbClr val="FFFFFF"/>
                </a:solidFill>
              </a:rPr>
              <a:t>, Charlie Qi, </a:t>
            </a:r>
            <a:r>
              <a:rPr lang="en-US" dirty="0">
                <a:solidFill>
                  <a:srgbClr val="FFFFFF"/>
                </a:solidFill>
              </a:rPr>
              <a:t>Mahesh </a:t>
            </a:r>
            <a:r>
              <a:rPr lang="en-US" dirty="0" err="1" smtClean="0">
                <a:solidFill>
                  <a:srgbClr val="FFFFFF"/>
                </a:solidFill>
              </a:rPr>
              <a:t>Rajappan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Luca </a:t>
            </a:r>
            <a:r>
              <a:rPr lang="en-US" dirty="0" smtClean="0">
                <a:solidFill>
                  <a:srgbClr val="FFFFFF"/>
                </a:solidFill>
              </a:rPr>
              <a:t>Ricci, Anjali </a:t>
            </a:r>
            <a:r>
              <a:rPr lang="en-US" dirty="0" err="1" smtClean="0">
                <a:solidFill>
                  <a:srgbClr val="FFFFFF"/>
                </a:solidFill>
              </a:rPr>
              <a:t>Tripathi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David </a:t>
            </a:r>
            <a:r>
              <a:rPr lang="en-US" dirty="0" err="1" smtClean="0">
                <a:solidFill>
                  <a:srgbClr val="FFFFFF"/>
                </a:solidFill>
              </a:rPr>
              <a:t>Wilner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Courtney Dressing, </a:t>
            </a:r>
            <a:r>
              <a:rPr lang="en-US" dirty="0" err="1" smtClean="0">
                <a:solidFill>
                  <a:srgbClr val="FFFFFF"/>
                </a:solidFill>
              </a:rPr>
              <a:t>Bekki</a:t>
            </a:r>
            <a:r>
              <a:rPr lang="en-US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Peg </a:t>
            </a:r>
            <a:r>
              <a:rPr lang="en-US" dirty="0" err="1" smtClean="0">
                <a:solidFill>
                  <a:srgbClr val="FFFFFF"/>
                </a:solidFill>
              </a:rPr>
              <a:t>Herlihy</a:t>
            </a:r>
            <a:r>
              <a:rPr lang="en-US" dirty="0" smtClean="0">
                <a:solidFill>
                  <a:srgbClr val="FFFFFF"/>
                </a:solidFill>
              </a:rPr>
              <a:t>, Robb </a:t>
            </a:r>
            <a:r>
              <a:rPr lang="en-US" dirty="0" err="1" smtClean="0">
                <a:solidFill>
                  <a:srgbClr val="FFFFFF"/>
                </a:solidFill>
              </a:rPr>
              <a:t>Scholten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ALL the grad students!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Adriana, </a:t>
            </a:r>
            <a:r>
              <a:rPr lang="en-US" dirty="0" err="1" smtClean="0">
                <a:solidFill>
                  <a:srgbClr val="FFFFFF"/>
                </a:solidFill>
              </a:rPr>
              <a:t>Andra</a:t>
            </a:r>
            <a:r>
              <a:rPr lang="en-US" dirty="0" smtClean="0">
                <a:solidFill>
                  <a:srgbClr val="FFFFFF"/>
                </a:solidFill>
              </a:rPr>
              <a:t>, Carlo, </a:t>
            </a:r>
            <a:r>
              <a:rPr lang="en-US" dirty="0">
                <a:solidFill>
                  <a:srgbClr val="FFFFFF"/>
                </a:solidFill>
              </a:rPr>
              <a:t>C.S.</a:t>
            </a:r>
            <a:r>
              <a:rPr lang="en-US" dirty="0" smtClean="0">
                <a:solidFill>
                  <a:srgbClr val="FFFFFF"/>
                </a:solidFill>
              </a:rPr>
              <a:t>,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Herman, </a:t>
            </a:r>
            <a:r>
              <a:rPr lang="en-US" dirty="0" err="1">
                <a:solidFill>
                  <a:srgbClr val="FFFFFF"/>
                </a:solidFill>
              </a:rPr>
              <a:t>Ignat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Irina, Iulia, John, </a:t>
            </a:r>
            <a:r>
              <a:rPr lang="en-US" dirty="0">
                <a:solidFill>
                  <a:srgbClr val="FFFFFF"/>
                </a:solidFill>
              </a:rPr>
              <a:t>Laura, </a:t>
            </a:r>
            <a:r>
              <a:rPr lang="en-US" dirty="0" err="1" smtClean="0">
                <a:solidFill>
                  <a:srgbClr val="FFFFFF"/>
                </a:solidFill>
              </a:rPr>
              <a:t>Luly</a:t>
            </a:r>
            <a:r>
              <a:rPr lang="en-US" dirty="0" smtClean="0">
                <a:solidFill>
                  <a:srgbClr val="FFFFFF"/>
                </a:solidFill>
              </a:rPr>
              <a:t>, Monica, </a:t>
            </a:r>
            <a:r>
              <a:rPr lang="en-US" dirty="0">
                <a:solidFill>
                  <a:srgbClr val="FFFFFF"/>
                </a:solidFill>
              </a:rPr>
              <a:t>Rachel, </a:t>
            </a:r>
            <a:r>
              <a:rPr lang="en-US" dirty="0" err="1" smtClean="0">
                <a:solidFill>
                  <a:srgbClr val="FFFFFF"/>
                </a:solidFill>
              </a:rPr>
              <a:t>Simona</a:t>
            </a:r>
            <a:r>
              <a:rPr lang="en-US" dirty="0" smtClean="0">
                <a:solidFill>
                  <a:srgbClr val="FFFFFF"/>
                </a:solidFill>
              </a:rPr>
              <a:t>, Tom, …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My family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195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3800" dirty="0" smtClean="0"/>
              <a:t>Where in the disk can giant planets form?</a:t>
            </a:r>
            <a:endParaRPr lang="en-US" sz="3800" dirty="0"/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514350" indent="-514350">
              <a:buAutoNum type="arabicPeriod"/>
            </a:pPr>
            <a:r>
              <a:rPr lang="en-US" sz="3800" dirty="0" smtClean="0"/>
              <a:t>What compositions will the formed giant planets have obtained?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3946315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4-25 at 10.48.2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31" y="570140"/>
            <a:ext cx="8624679" cy="57390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92919" y="5888666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e</a:t>
            </a:r>
            <a:r>
              <a:rPr lang="en-US" sz="2200" dirty="0" err="1" smtClean="0">
                <a:solidFill>
                  <a:schemeClr val="bg1"/>
                </a:solidFill>
              </a:rPr>
              <a:t>xoplanet.eu</a:t>
            </a:r>
            <a:endParaRPr lang="en-US" sz="2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012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4-25 at 10.48.2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31" y="570140"/>
            <a:ext cx="8624679" cy="57390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92919" y="5888666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e</a:t>
            </a:r>
            <a:r>
              <a:rPr lang="en-US" sz="2200" dirty="0" err="1" smtClean="0">
                <a:solidFill>
                  <a:schemeClr val="bg1"/>
                </a:solidFill>
              </a:rPr>
              <a:t>xoplanet.eu</a:t>
            </a:r>
            <a:endParaRPr lang="en-US" sz="2200" dirty="0" smtClean="0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391699" y="810598"/>
            <a:ext cx="6580167" cy="1661727"/>
          </a:xfrm>
          <a:prstGeom prst="ellipse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4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 Giants</a:t>
            </a:r>
            <a:endParaRPr lang="en-US" dirty="0"/>
          </a:p>
        </p:txBody>
      </p:sp>
      <p:pic>
        <p:nvPicPr>
          <p:cNvPr id="4" name="Picture 3" descr="JupiterThumbnail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50" y="1319604"/>
            <a:ext cx="8022534" cy="45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23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2667"/>
            <a:ext cx="8229600" cy="17234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composition of planets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determined by and tightly linked</a:t>
            </a:r>
            <a:r>
              <a:rPr lang="en-US" dirty="0" smtClean="0"/>
              <a:t> to the </a:t>
            </a:r>
            <a:r>
              <a:rPr lang="en-US" dirty="0" smtClean="0">
                <a:solidFill>
                  <a:srgbClr val="FFFF00"/>
                </a:solidFill>
              </a:rPr>
              <a:t>disk composition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Screen Shot 2015-09-22 at 5.3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4471"/>
            <a:ext cx="8296145" cy="216387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Disk-Planet Connection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11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Acknowledgments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293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effect of disk structure and composition at different radii on the eventual composition of giant planets (Piso et al. 2015b, Piso et al. 2016)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654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effect of disk structure and composition at different radii on the eventual composition of giant planets (Piso et al. 2015b, Piso et al. 2016)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8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09" y="621459"/>
            <a:ext cx="8782563" cy="1336579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Minimum Core Masses for Giant Planet Formation</a:t>
            </a:r>
            <a:endParaRPr lang="en-US" sz="4000" dirty="0">
              <a:solidFill>
                <a:srgbClr val="FFFF00"/>
              </a:solidFill>
            </a:endParaRPr>
          </a:p>
        </p:txBody>
      </p:sp>
      <p:pic>
        <p:nvPicPr>
          <p:cNvPr id="5" name="Picture 4" descr="acc_sketch (2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08" y="2593577"/>
            <a:ext cx="7587599" cy="256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06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1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Giant planet formation requires fast </a:t>
            </a:r>
            <a:r>
              <a:rPr lang="en-US" dirty="0"/>
              <a:t>c</a:t>
            </a:r>
            <a:r>
              <a:rPr lang="en-US" dirty="0" smtClean="0"/>
              <a:t>ore </a:t>
            </a:r>
            <a:r>
              <a:rPr lang="en-US" dirty="0"/>
              <a:t>g</a:t>
            </a:r>
            <a:r>
              <a:rPr lang="en-US" dirty="0" smtClean="0"/>
              <a:t>rowth</a:t>
            </a:r>
            <a:endParaRPr lang="en-US" dirty="0"/>
          </a:p>
        </p:txBody>
      </p:sp>
      <p:pic>
        <p:nvPicPr>
          <p:cNvPr id="4" name="Picture 3" descr="acc_sketch (2)_SPF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99" y="1783317"/>
            <a:ext cx="6969854" cy="442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7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0"/>
            <a:ext cx="9144000" cy="41770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31410" y="5510511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Marois+2010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59204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Core Accretion at </a:t>
            </a:r>
            <a:r>
              <a:rPr lang="en-US" dirty="0" smtClean="0">
                <a:solidFill>
                  <a:srgbClr val="FFFF00"/>
                </a:solidFill>
              </a:rPr>
              <a:t>high </a:t>
            </a:r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 rates </a:t>
            </a:r>
            <a:r>
              <a:rPr lang="en-US" dirty="0" smtClean="0"/>
              <a:t>yields </a:t>
            </a:r>
            <a:r>
              <a:rPr lang="en-US" dirty="0" smtClean="0">
                <a:solidFill>
                  <a:srgbClr val="FFFF00"/>
                </a:solidFill>
              </a:rPr>
              <a:t>steady state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Content Placeholder 5" descr="core_acc_sketch2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7" b="10717"/>
          <a:stretch>
            <a:fillRect/>
          </a:stretch>
        </p:blipFill>
        <p:spPr>
          <a:xfrm>
            <a:off x="1443031" y="2602893"/>
            <a:ext cx="6376781" cy="3506984"/>
          </a:xfrm>
        </p:spPr>
      </p:pic>
      <p:sp>
        <p:nvSpPr>
          <p:cNvPr id="7" name="TextBox 6"/>
          <p:cNvSpPr txBox="1"/>
          <p:nvPr/>
        </p:nvSpPr>
        <p:spPr>
          <a:xfrm>
            <a:off x="1035958" y="1721289"/>
            <a:ext cx="6410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=&gt; </a:t>
            </a:r>
            <a:r>
              <a:rPr lang="en-US" sz="3600" dirty="0" err="1" smtClean="0">
                <a:solidFill>
                  <a:srgbClr val="FFFF00"/>
                </a:solidFill>
              </a:rPr>
              <a:t>M</a:t>
            </a:r>
            <a:r>
              <a:rPr lang="en-US" sz="3600" baseline="-25000" dirty="0" err="1" smtClean="0">
                <a:solidFill>
                  <a:srgbClr val="FFFF00"/>
                </a:solidFill>
              </a:rPr>
              <a:t>atm</a:t>
            </a:r>
            <a:r>
              <a:rPr lang="en-US" sz="3600" dirty="0" smtClean="0"/>
              <a:t> is a function of </a:t>
            </a:r>
            <a:r>
              <a:rPr lang="en-US" sz="3600" dirty="0" err="1" smtClean="0">
                <a:solidFill>
                  <a:srgbClr val="FFFF00"/>
                </a:solidFill>
              </a:rPr>
              <a:t>M</a:t>
            </a:r>
            <a:r>
              <a:rPr lang="en-US" sz="3600" baseline="-25000" dirty="0" err="1" smtClean="0">
                <a:solidFill>
                  <a:srgbClr val="FFFF00"/>
                </a:solidFill>
              </a:rPr>
              <a:t>core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11937" y="3977348"/>
            <a:ext cx="8020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M</a:t>
            </a:r>
            <a:r>
              <a:rPr lang="en-US" sz="2200" baseline="-25000" dirty="0" err="1" smtClean="0"/>
              <a:t>core</a:t>
            </a:r>
            <a:endParaRPr lang="en-US" sz="2200" baseline="-25000" dirty="0"/>
          </a:p>
        </p:txBody>
      </p:sp>
    </p:spTree>
    <p:extLst>
      <p:ext uri="{BB962C8B-B14F-4D97-AF65-F5344CB8AC3E}">
        <p14:creationId xmlns:p14="http://schemas.microsoft.com/office/powerpoint/2010/main" val="212383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47"/>
    </mc:Choice>
    <mc:Fallback xmlns="">
      <p:transition xmlns:p14="http://schemas.microsoft.com/office/powerpoint/2010/main" spd="slow" advTm="5184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450" y="1613647"/>
            <a:ext cx="3558255" cy="5000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ONE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for each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baseline="-250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=&gt; ONE core mass for which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= </a:t>
            </a:r>
            <a:r>
              <a:rPr lang="en-US" dirty="0" smtClean="0">
                <a:solidFill>
                  <a:srgbClr val="FFFF00"/>
                </a:solidFill>
              </a:rPr>
              <a:t>“critical core mass”</a:t>
            </a:r>
            <a:endParaRPr lang="en-US" baseline="-25000" dirty="0">
              <a:solidFill>
                <a:srgbClr val="FFFF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668575" y="1716692"/>
            <a:ext cx="5226288" cy="3683182"/>
            <a:chOff x="3668575" y="1204401"/>
            <a:chExt cx="5226288" cy="3683182"/>
          </a:xfrm>
        </p:grpSpPr>
        <p:pic>
          <p:nvPicPr>
            <p:cNvPr id="2" name="Picture 1" descr="acc_cor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8575" y="1204401"/>
              <a:ext cx="5226288" cy="3683182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183832" y="2827939"/>
              <a:ext cx="753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FFFFFF"/>
                  </a:solidFill>
                </a:rPr>
                <a:t>M</a:t>
              </a:r>
              <a:r>
                <a:rPr lang="en-US" sz="1600" baseline="-25000" dirty="0" smtClean="0">
                  <a:solidFill>
                    <a:srgbClr val="FFFFFF"/>
                  </a:solidFill>
                </a:rPr>
                <a:t>core,1</a:t>
              </a:r>
              <a:endParaRPr lang="en-US" sz="16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84086" y="2409558"/>
              <a:ext cx="7539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M</a:t>
              </a:r>
              <a:r>
                <a:rPr lang="en-US" sz="1400" baseline="-25000" dirty="0" smtClean="0">
                  <a:solidFill>
                    <a:schemeClr val="bg1"/>
                  </a:solidFill>
                </a:rPr>
                <a:t>atm,1</a:t>
              </a:r>
              <a:endParaRPr lang="en-US" sz="140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36805" y="2692086"/>
              <a:ext cx="7657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M</a:t>
              </a:r>
              <a:r>
                <a:rPr lang="en-US" sz="1600" baseline="-25000" dirty="0" smtClean="0"/>
                <a:t>core,2</a:t>
              </a:r>
              <a:endParaRPr lang="en-US" sz="1600" baseline="-25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40110" y="1784490"/>
              <a:ext cx="7834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M</a:t>
              </a:r>
              <a:r>
                <a:rPr lang="en-US" sz="1600" baseline="-25000" dirty="0" smtClean="0">
                  <a:solidFill>
                    <a:schemeClr val="bg1"/>
                  </a:solidFill>
                </a:rPr>
                <a:t>atm,</a:t>
              </a:r>
              <a:r>
                <a:rPr lang="en-US" sz="1600" baseline="-25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>
            <a:off x="5173631" y="3462960"/>
            <a:ext cx="54871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516642" y="342311"/>
            <a:ext cx="60213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High</a:t>
            </a:r>
            <a:r>
              <a:rPr lang="en-US" sz="4000" dirty="0" smtClean="0"/>
              <a:t> </a:t>
            </a:r>
            <a:r>
              <a:rPr lang="en-US" sz="4000" dirty="0" err="1"/>
              <a:t>p</a:t>
            </a:r>
            <a:r>
              <a:rPr lang="en-US" sz="4000" dirty="0" err="1" smtClean="0"/>
              <a:t>lanetesimal</a:t>
            </a:r>
            <a:r>
              <a:rPr lang="en-US" sz="4000" dirty="0" smtClean="0"/>
              <a:t> accretion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5319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57"/>
    </mc:Choice>
    <mc:Fallback xmlns="">
      <p:transition xmlns:p14="http://schemas.microsoft.com/office/powerpoint/2010/main" advTm="1175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94" y="2839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rgbClr val="FFFF00"/>
                </a:solidFill>
              </a:rPr>
              <a:t>not constant </a:t>
            </a:r>
            <a:r>
              <a:rPr lang="en-US" dirty="0" smtClean="0"/>
              <a:t>at a </a:t>
            </a:r>
            <a:r>
              <a:rPr lang="en-US" dirty="0" smtClean="0">
                <a:solidFill>
                  <a:srgbClr val="FFFF00"/>
                </a:solidFill>
              </a:rPr>
              <a:t>given location </a:t>
            </a:r>
            <a:r>
              <a:rPr lang="en-US" dirty="0" smtClean="0"/>
              <a:t>throughout disk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491" y="170744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e.g., Pollack+96, Ikoma+00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830916" y="2520003"/>
            <a:ext cx="7420731" cy="3546287"/>
            <a:chOff x="830916" y="2052080"/>
            <a:chExt cx="7420731" cy="3546287"/>
          </a:xfrm>
        </p:grpSpPr>
        <p:sp>
          <p:nvSpPr>
            <p:cNvPr id="4" name="Rectangle 3"/>
            <p:cNvSpPr/>
            <p:nvPr/>
          </p:nvSpPr>
          <p:spPr>
            <a:xfrm>
              <a:off x="830916" y="2052081"/>
              <a:ext cx="7420731" cy="3546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cc_sketch (2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16" y="2052080"/>
              <a:ext cx="7420731" cy="251077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942074" y="4562854"/>
              <a:ext cx="7200866" cy="837879"/>
              <a:chOff x="830915" y="5095970"/>
              <a:chExt cx="7200866" cy="8378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30915" y="5095970"/>
                <a:ext cx="22375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HIGH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68444" y="5102852"/>
                <a:ext cx="282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atm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endParaRPr lang="en-US" sz="2400" baseline="-25000" dirty="0" smtClean="0">
                  <a:solidFill>
                    <a:schemeClr val="bg1"/>
                  </a:solidFill>
                </a:endParaRPr>
              </a:p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dt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goes down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005362" y="5102852"/>
                <a:ext cx="20264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≤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LOW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788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45"/>
    </mc:Choice>
    <mc:Fallback xmlns="">
      <p:transition xmlns:p14="http://schemas.microsoft.com/office/powerpoint/2010/main" spd="slow" advTm="791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94" y="2839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not constant </a:t>
            </a:r>
            <a:r>
              <a:rPr lang="en-US" dirty="0" smtClean="0"/>
              <a:t>at a </a:t>
            </a:r>
            <a:r>
              <a:rPr lang="en-US" dirty="0" smtClean="0">
                <a:solidFill>
                  <a:srgbClr val="FFFF00"/>
                </a:solidFill>
              </a:rPr>
              <a:t>given location </a:t>
            </a:r>
            <a:r>
              <a:rPr lang="en-US" dirty="0" smtClean="0"/>
              <a:t>throughout disk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491" y="170744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e.g., Pollack+96, Ikoma+00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830916" y="2520003"/>
            <a:ext cx="7420731" cy="3546287"/>
            <a:chOff x="830916" y="2052080"/>
            <a:chExt cx="7420731" cy="3546287"/>
          </a:xfrm>
        </p:grpSpPr>
        <p:sp>
          <p:nvSpPr>
            <p:cNvPr id="4" name="Rectangle 3"/>
            <p:cNvSpPr/>
            <p:nvPr/>
          </p:nvSpPr>
          <p:spPr>
            <a:xfrm>
              <a:off x="830916" y="2052081"/>
              <a:ext cx="7420731" cy="3546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cc_sketch (2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16" y="2052080"/>
              <a:ext cx="7420731" cy="251077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942074" y="4562854"/>
              <a:ext cx="5064278" cy="837879"/>
              <a:chOff x="830915" y="5095970"/>
              <a:chExt cx="5064278" cy="8378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30915" y="5095970"/>
                <a:ext cx="22375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HIGH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68444" y="5102852"/>
                <a:ext cx="282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atm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endParaRPr lang="en-US" sz="2400" baseline="-25000" dirty="0" smtClean="0">
                  <a:solidFill>
                    <a:schemeClr val="bg1"/>
                  </a:solidFill>
                </a:endParaRPr>
              </a:p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dt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goes down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" name="Rectangle 5"/>
          <p:cNvSpPr/>
          <p:nvPr/>
        </p:nvSpPr>
        <p:spPr>
          <a:xfrm>
            <a:off x="5016854" y="2304947"/>
            <a:ext cx="3386376" cy="392845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16521" y="5037659"/>
            <a:ext cx="2026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atm</a:t>
            </a:r>
            <a:r>
              <a:rPr lang="en-US" sz="2400" dirty="0" smtClean="0">
                <a:solidFill>
                  <a:srgbClr val="000000"/>
                </a:solidFill>
              </a:rPr>
              <a:t> ≤ </a:t>
            </a:r>
            <a:r>
              <a:rPr lang="en-US" sz="2400" dirty="0" err="1" smtClean="0">
                <a:solidFill>
                  <a:srgbClr val="000000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core</a:t>
            </a:r>
            <a:endParaRPr lang="en-US" sz="2400" baseline="-25000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LOW </a:t>
            </a:r>
            <a:r>
              <a:rPr lang="en-US" sz="2400" dirty="0" err="1" smtClean="0">
                <a:solidFill>
                  <a:srgbClr val="000000"/>
                </a:solidFill>
              </a:rPr>
              <a:t>dM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core</a:t>
            </a:r>
            <a:r>
              <a:rPr lang="en-US" sz="2400" dirty="0" smtClean="0">
                <a:solidFill>
                  <a:srgbClr val="000000"/>
                </a:solidFill>
              </a:rPr>
              <a:t>/</a:t>
            </a:r>
            <a:r>
              <a:rPr lang="en-US" sz="2400" dirty="0" err="1" smtClean="0">
                <a:solidFill>
                  <a:srgbClr val="000000"/>
                </a:solidFill>
              </a:rPr>
              <a:t>dt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82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45"/>
    </mc:Choice>
    <mc:Fallback xmlns="">
      <p:transition xmlns:p14="http://schemas.microsoft.com/office/powerpoint/2010/main" spd="slow" advTm="791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613356" y="1278568"/>
            <a:ext cx="82296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Symbol" charset="0"/>
              <a:buChar char=""/>
            </a:pPr>
            <a:r>
              <a:rPr lang="en-US" sz="3000" dirty="0" smtClean="0"/>
              <a:t>Atmospheric </a:t>
            </a:r>
            <a:r>
              <a:rPr lang="en-US" sz="3000" dirty="0"/>
              <a:t>evolution dominated by </a:t>
            </a:r>
            <a:endParaRPr lang="en-US" sz="3000" dirty="0" smtClean="0"/>
          </a:p>
          <a:p>
            <a:pPr marL="0" indent="0">
              <a:buNone/>
            </a:pPr>
            <a:r>
              <a:rPr lang="en-US" sz="3000" dirty="0" smtClean="0">
                <a:solidFill>
                  <a:srgbClr val="FFFF00"/>
                </a:solidFill>
              </a:rPr>
              <a:t>Kelvin</a:t>
            </a:r>
            <a:r>
              <a:rPr lang="en-US" sz="3000" dirty="0">
                <a:solidFill>
                  <a:srgbClr val="FFFF00"/>
                </a:solidFill>
              </a:rPr>
              <a:t>-Helmholtz </a:t>
            </a:r>
            <a:r>
              <a:rPr lang="en-US" sz="3000" dirty="0"/>
              <a:t>contraction</a:t>
            </a:r>
          </a:p>
          <a:p>
            <a:pPr algn="ctr"/>
            <a:endParaRPr lang="en-US" sz="3000" dirty="0"/>
          </a:p>
        </p:txBody>
      </p:sp>
      <p:grpSp>
        <p:nvGrpSpPr>
          <p:cNvPr id="9" name="Group 8"/>
          <p:cNvGrpSpPr/>
          <p:nvPr/>
        </p:nvGrpSpPr>
        <p:grpSpPr>
          <a:xfrm>
            <a:off x="2370688" y="2440550"/>
            <a:ext cx="4396457" cy="4131607"/>
            <a:chOff x="2370688" y="760767"/>
            <a:chExt cx="4396457" cy="4131607"/>
          </a:xfrm>
        </p:grpSpPr>
        <p:grpSp>
          <p:nvGrpSpPr>
            <p:cNvPr id="7" name="Group 6"/>
            <p:cNvGrpSpPr/>
            <p:nvPr/>
          </p:nvGrpSpPr>
          <p:grpSpPr>
            <a:xfrm>
              <a:off x="2370688" y="760767"/>
              <a:ext cx="4396457" cy="4131607"/>
              <a:chOff x="2370688" y="760767"/>
              <a:chExt cx="4396457" cy="4131607"/>
            </a:xfrm>
          </p:grpSpPr>
          <p:pic>
            <p:nvPicPr>
              <p:cNvPr id="5" name="Picture 4" descr="low_acc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0688" y="760767"/>
                <a:ext cx="4396457" cy="342665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2370688" y="3994059"/>
                <a:ext cx="4396457" cy="8983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3793971" y="3994059"/>
              <a:ext cx="2033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 smtClean="0">
                  <a:solidFill>
                    <a:srgbClr val="000000"/>
                  </a:solidFill>
                </a:rPr>
                <a:t>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sz="2400" dirty="0" smtClean="0">
                  <a:solidFill>
                    <a:srgbClr val="000000"/>
                  </a:solidFill>
                </a:rPr>
                <a:t> </a:t>
              </a:r>
              <a:r>
                <a:rPr lang="en-US" sz="2400" dirty="0">
                  <a:solidFill>
                    <a:srgbClr val="000000"/>
                  </a:solidFill>
                </a:rPr>
                <a:t> ≤ 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core</a:t>
              </a:r>
              <a:endParaRPr lang="en-US" sz="2400" baseline="-25000" dirty="0" smtClean="0">
                <a:solidFill>
                  <a:srgbClr val="000000"/>
                </a:solidFill>
              </a:endParaRPr>
            </a:p>
            <a:p>
              <a:r>
                <a:rPr lang="en-US" sz="2400" dirty="0" smtClean="0">
                  <a:solidFill>
                    <a:srgbClr val="000000"/>
                  </a:solidFill>
                </a:rPr>
                <a:t>LOW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dM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core</a:t>
              </a:r>
              <a:r>
                <a:rPr lang="en-US" sz="2400" dirty="0" smtClean="0">
                  <a:solidFill>
                    <a:srgbClr val="000000"/>
                  </a:solidFill>
                </a:rPr>
                <a:t>/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dt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60257" y="320293"/>
            <a:ext cx="7552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Low</a:t>
            </a:r>
            <a:r>
              <a:rPr lang="en-US" sz="4000" dirty="0" smtClean="0"/>
              <a:t> </a:t>
            </a:r>
            <a:r>
              <a:rPr lang="en-US" sz="4000" dirty="0" err="1" smtClean="0"/>
              <a:t>planetesimal</a:t>
            </a:r>
            <a:r>
              <a:rPr lang="en-US" sz="4000" dirty="0" smtClean="0"/>
              <a:t> accretion regime</a:t>
            </a:r>
            <a:endParaRPr 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4229504" y="4075708"/>
            <a:ext cx="7657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M</a:t>
            </a:r>
            <a:r>
              <a:rPr lang="en-US" sz="2200" baseline="-25000" dirty="0" err="1" smtClean="0"/>
              <a:t>core</a:t>
            </a:r>
            <a:endParaRPr lang="en-US" sz="2200" baseline="-25000" dirty="0"/>
          </a:p>
        </p:txBody>
      </p:sp>
      <p:sp>
        <p:nvSpPr>
          <p:cNvPr id="12" name="TextBox 11"/>
          <p:cNvSpPr txBox="1"/>
          <p:nvPr/>
        </p:nvSpPr>
        <p:spPr>
          <a:xfrm>
            <a:off x="4400110" y="3227876"/>
            <a:ext cx="7834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solidFill>
                  <a:schemeClr val="bg1"/>
                </a:solidFill>
              </a:rPr>
              <a:t>M</a:t>
            </a:r>
            <a:r>
              <a:rPr lang="en-US" sz="2200" baseline="-25000" dirty="0" err="1" smtClean="0">
                <a:solidFill>
                  <a:schemeClr val="bg1"/>
                </a:solidFill>
              </a:rPr>
              <a:t>atm</a:t>
            </a:r>
            <a:endParaRPr lang="en-US" sz="2200" baseline="-250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70687" y="2440550"/>
            <a:ext cx="4396457" cy="413160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3"/>
    </mc:Choice>
    <mc:Fallback xmlns="">
      <p:transition xmlns:p14="http://schemas.microsoft.com/office/powerpoint/2010/main" spd="slow" advTm="1099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366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1233" y="463249"/>
            <a:ext cx="4071584" cy="61436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err="1" smtClean="0">
                <a:solidFill>
                  <a:srgbClr val="FFFF00"/>
                </a:solidFill>
              </a:rPr>
              <a:t>M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atm</a:t>
            </a:r>
            <a:r>
              <a:rPr lang="en-US" sz="2800" dirty="0" smtClean="0"/>
              <a:t> is a function of </a:t>
            </a:r>
            <a:r>
              <a:rPr lang="en-US" sz="2800" dirty="0" smtClean="0">
                <a:solidFill>
                  <a:srgbClr val="FFFF00"/>
                </a:solidFill>
              </a:rPr>
              <a:t>time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 =&gt; EVERY core can have </a:t>
            </a:r>
          </a:p>
          <a:p>
            <a:pPr marL="0" indent="0" algn="ctr">
              <a:buNone/>
            </a:pP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baseline="-25000" dirty="0" smtClean="0"/>
          </a:p>
          <a:p>
            <a:pPr marL="0" indent="0">
              <a:buNone/>
            </a:pPr>
            <a:endParaRPr lang="en-US" sz="2800" baseline="-25000" dirty="0" smtClean="0"/>
          </a:p>
          <a:p>
            <a:pPr marL="0" indent="0">
              <a:buNone/>
            </a:pPr>
            <a:endParaRPr lang="en-US" sz="2800" baseline="-25000" dirty="0" smtClean="0"/>
          </a:p>
          <a:p>
            <a:pPr>
              <a:buFont typeface="Symbol" charset="0"/>
              <a:buChar char=""/>
            </a:pPr>
            <a:r>
              <a:rPr lang="en-US" sz="2800" dirty="0" smtClean="0">
                <a:solidFill>
                  <a:srgbClr val="FFFF00"/>
                </a:solidFill>
              </a:rPr>
              <a:t>“critical core mass”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crit</a:t>
            </a:r>
            <a:r>
              <a:rPr lang="en-US" sz="2800" dirty="0" smtClean="0"/>
              <a:t> =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r>
              <a:rPr lang="en-US" sz="2800" dirty="0" smtClean="0"/>
              <a:t> for which</a:t>
            </a:r>
          </a:p>
          <a:p>
            <a:pPr marL="0" indent="0">
              <a:buNone/>
            </a:pPr>
            <a:r>
              <a:rPr lang="en-US" sz="2800" dirty="0" smtClean="0"/>
              <a:t>   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(</a:t>
            </a:r>
            <a:r>
              <a:rPr lang="en-US" sz="2800" dirty="0" err="1" smtClean="0"/>
              <a:t>t</a:t>
            </a:r>
            <a:r>
              <a:rPr lang="en-US" sz="2800" baseline="-25000" dirty="0" err="1" smtClean="0"/>
              <a:t>disk</a:t>
            </a:r>
            <a:r>
              <a:rPr lang="en-US" sz="2800" dirty="0" smtClean="0"/>
              <a:t>)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dirty="0"/>
          </a:p>
          <a:p>
            <a:pPr marL="0" indent="0">
              <a:buNone/>
            </a:pPr>
            <a:endParaRPr lang="en-US" sz="2800" baseline="-25000" dirty="0">
              <a:solidFill>
                <a:srgbClr val="FFFF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173631" y="3030640"/>
            <a:ext cx="54871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6046074" y="265450"/>
            <a:ext cx="2653096" cy="5871063"/>
            <a:chOff x="5383188" y="470384"/>
            <a:chExt cx="2653096" cy="5871063"/>
          </a:xfrm>
        </p:grpSpPr>
        <p:pic>
          <p:nvPicPr>
            <p:cNvPr id="16" name="Picture 15" descr="KH_core (1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3188" y="470384"/>
              <a:ext cx="2535231" cy="5871063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229133" y="874058"/>
              <a:ext cx="7110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17812" y="2481007"/>
              <a:ext cx="7067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37070" y="4846619"/>
              <a:ext cx="7961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990823" y="674003"/>
              <a:ext cx="1045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 smtClean="0">
                  <a:solidFill>
                    <a:srgbClr val="000000"/>
                  </a:solidFill>
                </a:rPr>
                <a:t>1</a:t>
              </a:r>
              <a:r>
                <a:rPr lang="en-US" dirty="0" smtClean="0">
                  <a:solidFill>
                    <a:srgbClr val="000000"/>
                  </a:solidFill>
                </a:rPr>
                <a:t>)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6940208" y="945928"/>
              <a:ext cx="140042" cy="13647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990823" y="1819638"/>
              <a:ext cx="1045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>
                  <a:solidFill>
                    <a:srgbClr val="000000"/>
                  </a:solidFill>
                </a:rPr>
                <a:t>2</a:t>
              </a:r>
              <a:r>
                <a:rPr lang="en-US" dirty="0" smtClean="0">
                  <a:solidFill>
                    <a:srgbClr val="000000"/>
                  </a:solidFill>
                </a:rPr>
                <a:t>)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6838157" y="2188970"/>
              <a:ext cx="242093" cy="204564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774297" y="4346498"/>
              <a:ext cx="1885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>
                  <a:solidFill>
                    <a:srgbClr val="000000"/>
                  </a:solidFill>
                </a:rPr>
                <a:t>3</a:t>
              </a:r>
              <a:r>
                <a:rPr lang="en-US" dirty="0" smtClean="0">
                  <a:solidFill>
                    <a:srgbClr val="000000"/>
                  </a:solidFill>
                </a:rPr>
                <a:t>) ~ </a:t>
              </a:r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core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22497" y="433217"/>
            <a:ext cx="5687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Kelvin-Helmholtz contraction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8524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113"/>
    </mc:Choice>
    <mc:Fallback xmlns="">
      <p:transition xmlns:p14="http://schemas.microsoft.com/office/powerpoint/2010/main" advTm="711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57200" y="1693431"/>
            <a:ext cx="8229600" cy="2215991"/>
            <a:chOff x="457200" y="2085428"/>
            <a:chExt cx="8229600" cy="2215991"/>
          </a:xfrm>
        </p:grpSpPr>
        <p:sp>
          <p:nvSpPr>
            <p:cNvPr id="4" name="Rectangle 3"/>
            <p:cNvSpPr/>
            <p:nvPr/>
          </p:nvSpPr>
          <p:spPr>
            <a:xfrm>
              <a:off x="457200" y="2150211"/>
              <a:ext cx="8229600" cy="1977541"/>
            </a:xfrm>
            <a:prstGeom prst="rect">
              <a:avLst/>
            </a:prstGeom>
            <a:solidFill>
              <a:srgbClr val="FFFF00"/>
            </a:solidFill>
            <a:ln w="635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68206" y="2085428"/>
              <a:ext cx="774476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smtClean="0">
                  <a:solidFill>
                    <a:schemeClr val="bg1"/>
                  </a:solidFill>
                </a:rPr>
                <a:t>Determine </a:t>
              </a:r>
              <a:r>
                <a:rPr lang="en-US" sz="3000" dirty="0">
                  <a:solidFill>
                    <a:schemeClr val="bg1"/>
                  </a:solidFill>
                </a:rPr>
                <a:t>the minimum core </a:t>
              </a:r>
              <a:r>
                <a:rPr lang="en-US" sz="3000" dirty="0" smtClean="0">
                  <a:solidFill>
                    <a:schemeClr val="bg1"/>
                  </a:solidFill>
                </a:rPr>
                <a:t>mass, </a:t>
              </a:r>
              <a:r>
                <a:rPr lang="en-US" sz="3000" dirty="0" err="1" smtClean="0">
                  <a:solidFill>
                    <a:schemeClr val="bg1"/>
                  </a:solidFill>
                </a:rPr>
                <a:t>M</a:t>
              </a:r>
              <a:r>
                <a:rPr lang="en-US" sz="3000" baseline="-25000" dirty="0" err="1" smtClean="0">
                  <a:solidFill>
                    <a:schemeClr val="bg1"/>
                  </a:solidFill>
                </a:rPr>
                <a:t>crit</a:t>
              </a:r>
              <a:r>
                <a:rPr lang="en-US" sz="3000" dirty="0">
                  <a:solidFill>
                    <a:schemeClr val="bg1"/>
                  </a:solidFill>
                </a:rPr>
                <a:t>,</a:t>
              </a:r>
              <a:r>
                <a:rPr lang="en-US" sz="3000" dirty="0" smtClean="0">
                  <a:solidFill>
                    <a:schemeClr val="bg1"/>
                  </a:solidFill>
                </a:rPr>
                <a:t> </a:t>
              </a:r>
              <a:r>
                <a:rPr lang="en-US" sz="3000" dirty="0">
                  <a:solidFill>
                    <a:schemeClr val="bg1"/>
                  </a:solidFill>
                </a:rPr>
                <a:t>to form a giant planet during the disk lifetime </a:t>
              </a:r>
              <a:r>
                <a:rPr lang="en-US" sz="3000" dirty="0" smtClean="0">
                  <a:solidFill>
                    <a:schemeClr val="bg1"/>
                  </a:solidFill>
                </a:rPr>
                <a:t>in the low </a:t>
              </a:r>
              <a:r>
                <a:rPr lang="en-US" sz="3000" dirty="0" err="1" smtClean="0">
                  <a:solidFill>
                    <a:schemeClr val="bg1"/>
                  </a:solidFill>
                </a:rPr>
                <a:t>planetesimal</a:t>
              </a:r>
              <a:r>
                <a:rPr lang="en-US" sz="3000" dirty="0" smtClean="0">
                  <a:solidFill>
                    <a:schemeClr val="bg1"/>
                  </a:solidFill>
                </a:rPr>
                <a:t> accretion regime when </a:t>
              </a:r>
              <a:r>
                <a:rPr lang="en-US" sz="3000" dirty="0">
                  <a:solidFill>
                    <a:schemeClr val="bg1"/>
                  </a:solidFill>
                </a:rPr>
                <a:t>atmosphere dominated by KH contraction</a:t>
              </a:r>
            </a:p>
            <a:p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543156" y="486077"/>
            <a:ext cx="20067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4348459"/>
            <a:ext cx="8229600" cy="1977541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20606" y="4433028"/>
            <a:ext cx="774476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</a:rPr>
              <a:t>Calculate </a:t>
            </a:r>
            <a:r>
              <a:rPr lang="en-US" sz="3000" dirty="0" err="1" smtClean="0">
                <a:solidFill>
                  <a:schemeClr val="bg1"/>
                </a:solidFill>
              </a:rPr>
              <a:t>M</a:t>
            </a:r>
            <a:r>
              <a:rPr lang="en-US" sz="30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3000" dirty="0" smtClean="0">
                <a:solidFill>
                  <a:schemeClr val="bg1"/>
                </a:solidFill>
              </a:rPr>
              <a:t> with </a:t>
            </a:r>
          </a:p>
          <a:p>
            <a:pPr algn="ctr"/>
            <a:r>
              <a:rPr lang="en-US" sz="3000" dirty="0" smtClean="0">
                <a:solidFill>
                  <a:srgbClr val="0000FF"/>
                </a:solidFill>
              </a:rPr>
              <a:t>REALISTIC EQUATION OF STATE (EOS)</a:t>
            </a:r>
          </a:p>
          <a:p>
            <a:pPr algn="ctr"/>
            <a:r>
              <a:rPr lang="en-US" sz="3000" dirty="0" smtClean="0">
                <a:solidFill>
                  <a:srgbClr val="0000FF"/>
                </a:solidFill>
              </a:rPr>
              <a:t>REALISTIC DUST OPACITIES  </a:t>
            </a:r>
            <a:endParaRPr lang="en-US" sz="3000" dirty="0">
              <a:solidFill>
                <a:srgbClr val="0000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38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98"/>
    </mc:Choice>
    <mc:Fallback xmlns="">
      <p:transition xmlns:p14="http://schemas.microsoft.com/office/powerpoint/2010/main" spd="slow" advTm="2429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7361"/>
            <a:ext cx="8229600" cy="1143000"/>
          </a:xfrm>
        </p:spPr>
        <p:txBody>
          <a:bodyPr/>
          <a:lstStyle/>
          <a:p>
            <a:r>
              <a:rPr lang="en-US" dirty="0" smtClean="0"/>
              <a:t>Model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0922"/>
            <a:ext cx="8229600" cy="5267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Negligible </a:t>
            </a:r>
            <a:r>
              <a:rPr lang="en-US" sz="2800" dirty="0" err="1" smtClean="0"/>
              <a:t>planetesimal</a:t>
            </a:r>
            <a:r>
              <a:rPr lang="en-US" sz="2800" dirty="0" smtClean="0"/>
              <a:t> accretion =&gt; solid core of </a:t>
            </a:r>
            <a:r>
              <a:rPr lang="en-US" sz="2800" dirty="0" smtClean="0">
                <a:solidFill>
                  <a:srgbClr val="FFFF00"/>
                </a:solidFill>
              </a:rPr>
              <a:t>fixed mass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</a:t>
            </a:r>
            <a:endParaRPr lang="en-US" sz="2800" baseline="-25000" dirty="0" smtClean="0"/>
          </a:p>
          <a:p>
            <a:endParaRPr lang="en-US" sz="2800" baseline="-25000" dirty="0" smtClean="0"/>
          </a:p>
          <a:p>
            <a:r>
              <a:rPr lang="en-US" sz="2800" dirty="0" smtClean="0">
                <a:solidFill>
                  <a:srgbClr val="FFFFFF"/>
                </a:solidFill>
              </a:rPr>
              <a:t>Atmosphere is </a:t>
            </a:r>
            <a:r>
              <a:rPr lang="en-US" sz="2800" dirty="0" smtClean="0">
                <a:solidFill>
                  <a:srgbClr val="FFFF00"/>
                </a:solidFill>
              </a:rPr>
              <a:t>embedded in the gas disk</a:t>
            </a:r>
            <a:r>
              <a:rPr lang="en-US" sz="2800" dirty="0" smtClean="0">
                <a:solidFill>
                  <a:srgbClr val="FFFFFF"/>
                </a:solidFill>
              </a:rPr>
              <a:t>, </a:t>
            </a:r>
            <a:r>
              <a:rPr lang="en-US" sz="2800" dirty="0" smtClean="0">
                <a:solidFill>
                  <a:srgbClr val="FFFF00"/>
                </a:solidFill>
              </a:rPr>
              <a:t>spherically symmetric </a:t>
            </a:r>
            <a:r>
              <a:rPr lang="en-US" sz="2800" dirty="0" smtClean="0">
                <a:solidFill>
                  <a:srgbClr val="FFFFFF"/>
                </a:solidFill>
              </a:rPr>
              <a:t>and in </a:t>
            </a:r>
            <a:r>
              <a:rPr lang="en-US" sz="2800" dirty="0" smtClean="0">
                <a:solidFill>
                  <a:srgbClr val="FFFF00"/>
                </a:solidFill>
              </a:rPr>
              <a:t>hydrostatic balance</a:t>
            </a:r>
          </a:p>
          <a:p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FF"/>
                </a:solidFill>
              </a:rPr>
              <a:t>Two layer atmosphere: </a:t>
            </a:r>
            <a:r>
              <a:rPr lang="en-US" sz="2800" dirty="0" smtClean="0">
                <a:solidFill>
                  <a:srgbClr val="FFFF00"/>
                </a:solidFill>
              </a:rPr>
              <a:t>inner convective </a:t>
            </a:r>
            <a:r>
              <a:rPr lang="en-US" sz="2800" dirty="0" smtClean="0">
                <a:solidFill>
                  <a:srgbClr val="FFFFFF"/>
                </a:solidFill>
              </a:rPr>
              <a:t>region and </a:t>
            </a:r>
            <a:r>
              <a:rPr lang="en-US" sz="2800" dirty="0" smtClean="0">
                <a:solidFill>
                  <a:srgbClr val="FFFF00"/>
                </a:solidFill>
              </a:rPr>
              <a:t>outer </a:t>
            </a:r>
            <a:r>
              <a:rPr lang="en-US" sz="2800" dirty="0" err="1" smtClean="0">
                <a:solidFill>
                  <a:srgbClr val="FFFF00"/>
                </a:solidFill>
              </a:rPr>
              <a:t>radiative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smtClean="0">
                <a:solidFill>
                  <a:srgbClr val="FFFFFF"/>
                </a:solidFill>
              </a:rPr>
              <a:t>region </a:t>
            </a:r>
          </a:p>
          <a:p>
            <a:endParaRPr lang="en-US" sz="2800" dirty="0" smtClean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00"/>
                </a:solidFill>
              </a:rPr>
              <a:t>Constant luminosity </a:t>
            </a:r>
            <a:r>
              <a:rPr lang="en-US" sz="2800" dirty="0" smtClean="0">
                <a:solidFill>
                  <a:srgbClr val="FFFFFF"/>
                </a:solidFill>
              </a:rPr>
              <a:t>throughout the </a:t>
            </a:r>
            <a:r>
              <a:rPr lang="en-US" sz="2800" dirty="0" err="1" smtClean="0">
                <a:solidFill>
                  <a:srgbClr val="FFFFFF"/>
                </a:solidFill>
              </a:rPr>
              <a:t>radiative</a:t>
            </a:r>
            <a:r>
              <a:rPr lang="en-US" sz="2800" dirty="0" smtClean="0">
                <a:solidFill>
                  <a:srgbClr val="FFFFFF"/>
                </a:solidFill>
              </a:rPr>
              <a:t> region</a:t>
            </a:r>
          </a:p>
          <a:p>
            <a:endParaRPr lang="en-US" sz="2800" dirty="0" smtClean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46844" y="6459338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</a:t>
            </a:r>
            <a:r>
              <a:rPr lang="en-US" sz="1400" dirty="0" smtClean="0"/>
              <a:t>ee Piso</a:t>
            </a:r>
            <a:r>
              <a:rPr lang="en-US" sz="1400" dirty="0"/>
              <a:t> </a:t>
            </a:r>
            <a:r>
              <a:rPr lang="en-US" sz="1400" dirty="0" smtClean="0"/>
              <a:t>&amp; </a:t>
            </a:r>
            <a:r>
              <a:rPr lang="en-US" sz="1400" dirty="0" err="1" smtClean="0"/>
              <a:t>Youdin</a:t>
            </a:r>
            <a:r>
              <a:rPr lang="en-US" sz="1400" dirty="0"/>
              <a:t> </a:t>
            </a:r>
            <a:r>
              <a:rPr lang="en-US" sz="1400" dirty="0" smtClean="0"/>
              <a:t>(2014) for details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78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48"/>
    </mc:Choice>
    <mc:Fallback xmlns="">
      <p:transition xmlns:p14="http://schemas.microsoft.com/office/powerpoint/2010/main" spd="slow" advTm="4434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P_vs_r_SPF1_tal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3" y="1339891"/>
            <a:ext cx="4359818" cy="3044952"/>
          </a:xfrm>
          <a:prstGeom prst="rect">
            <a:avLst/>
          </a:prstGeom>
        </p:spPr>
      </p:pic>
      <p:pic>
        <p:nvPicPr>
          <p:cNvPr id="5" name="Picture 4" descr="tplot_SPF1_tal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059" y="3683000"/>
            <a:ext cx="4427807" cy="309243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25777"/>
            <a:ext cx="8229600" cy="1465583"/>
          </a:xfrm>
        </p:spPr>
        <p:txBody>
          <a:bodyPr>
            <a:normAutofit fontScale="90000"/>
          </a:bodyPr>
          <a:lstStyle/>
          <a:p>
            <a:r>
              <a:rPr lang="en-US" sz="4200" dirty="0">
                <a:solidFill>
                  <a:srgbClr val="FFFF00"/>
                </a:solidFill>
              </a:rPr>
              <a:t>Static profiles </a:t>
            </a:r>
            <a:r>
              <a:rPr lang="en-US" sz="4200" dirty="0">
                <a:solidFill>
                  <a:srgbClr val="FFFFFF"/>
                </a:solidFill>
              </a:rPr>
              <a:t>connected by global </a:t>
            </a:r>
            <a:r>
              <a:rPr lang="en-US" sz="4200" dirty="0">
                <a:solidFill>
                  <a:srgbClr val="FFFF00"/>
                </a:solidFill>
              </a:rPr>
              <a:t>cooling</a:t>
            </a:r>
            <a:r>
              <a:rPr lang="en-US" sz="4200" dirty="0">
                <a:solidFill>
                  <a:srgbClr val="FFFFFF"/>
                </a:solidFill>
              </a:rPr>
              <a:t> </a:t>
            </a:r>
            <a:r>
              <a:rPr lang="en-US" sz="4200" dirty="0" smtClean="0">
                <a:solidFill>
                  <a:srgbClr val="FFFF00"/>
                </a:solidFill>
              </a:rPr>
              <a:t>equation</a:t>
            </a:r>
            <a:r>
              <a:rPr lang="en-US" sz="4200" dirty="0" smtClean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/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23059" y="2417826"/>
            <a:ext cx="2582333" cy="707886"/>
          </a:xfrm>
          <a:prstGeom prst="rect">
            <a:avLst/>
          </a:prstGeom>
          <a:scene3d>
            <a:camera prst="orthographicFront">
              <a:rot lat="0" lon="0" rev="18900000"/>
            </a:camera>
            <a:lightRig rig="threePt" dir="t"/>
          </a:scene3d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FF00"/>
                </a:solidFill>
              </a:rPr>
              <a:t>L ~ -</a:t>
            </a:r>
            <a:r>
              <a:rPr lang="en-US" sz="4000" i="1" dirty="0" err="1">
                <a:solidFill>
                  <a:srgbClr val="FFFF00"/>
                </a:solidFill>
              </a:rPr>
              <a:t>dE</a:t>
            </a:r>
            <a:r>
              <a:rPr lang="en-US" sz="4000" i="1" dirty="0">
                <a:solidFill>
                  <a:srgbClr val="FFFF00"/>
                </a:solidFill>
              </a:rPr>
              <a:t>/</a:t>
            </a:r>
            <a:r>
              <a:rPr lang="en-US" sz="4000" i="1" dirty="0" err="1">
                <a:solidFill>
                  <a:srgbClr val="FFFF00"/>
                </a:solidFill>
              </a:rPr>
              <a:t>dt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22898" y="2295371"/>
            <a:ext cx="1203876" cy="1243602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1190978" y="4642786"/>
            <a:ext cx="1998133" cy="818214"/>
          </a:xfrm>
          <a:prstGeom prst="rect">
            <a:avLst/>
          </a:prstGeom>
          <a:solidFill>
            <a:srgbClr val="FFFF00"/>
          </a:solidFill>
          <a:ln w="50800">
            <a:solidFill>
              <a:srgbClr val="0000FF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93071" y="5578115"/>
            <a:ext cx="452998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Adiabatic gradient </a:t>
            </a:r>
            <a:r>
              <a:rPr lang="en-US" sz="2400" dirty="0" smtClean="0"/>
              <a:t>relates </a:t>
            </a:r>
            <a:r>
              <a:rPr lang="en-US" sz="2400" i="1" dirty="0" smtClean="0">
                <a:solidFill>
                  <a:srgbClr val="FFFF00"/>
                </a:solidFill>
              </a:rPr>
              <a:t>P</a:t>
            </a:r>
            <a:r>
              <a:rPr lang="en-US" sz="2400" dirty="0" smtClean="0"/>
              <a:t>, </a:t>
            </a:r>
            <a:r>
              <a:rPr lang="en-US" sz="2400" i="1" dirty="0" smtClean="0">
                <a:solidFill>
                  <a:srgbClr val="FFFF00"/>
                </a:solidFill>
              </a:rPr>
              <a:t>T</a:t>
            </a:r>
            <a:r>
              <a:rPr lang="en-US" sz="2400" dirty="0" smtClean="0"/>
              <a:t>, </a:t>
            </a:r>
            <a:r>
              <a:rPr lang="en-US" sz="2400" i="1" dirty="0" smtClean="0">
                <a:solidFill>
                  <a:srgbClr val="FFFF00"/>
                </a:solidFill>
              </a:rPr>
              <a:t>rho</a:t>
            </a:r>
            <a:r>
              <a:rPr lang="en-US" sz="2400" dirty="0" smtClean="0"/>
              <a:t> =&gt; determines atmospheric profile and </a:t>
            </a:r>
            <a:r>
              <a:rPr lang="en-US" sz="2400" dirty="0" err="1" smtClean="0"/>
              <a:t>parametrizes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FF00"/>
                </a:solidFill>
              </a:rPr>
              <a:t>EOS</a:t>
            </a:r>
            <a:r>
              <a:rPr lang="en-US" sz="2400" dirty="0" smtClean="0"/>
              <a:t>  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242285" y="3996484"/>
            <a:ext cx="21494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bg1"/>
                </a:solidFill>
              </a:rPr>
              <a:t>a = 10 AU, </a:t>
            </a:r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5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81389" y="6397945"/>
            <a:ext cx="21494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bg1"/>
                </a:solidFill>
              </a:rPr>
              <a:t>a = 10 AU, </a:t>
            </a:r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5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426431" y="1862370"/>
            <a:ext cx="868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RADIATIVE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91221" y="1860917"/>
            <a:ext cx="1034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CONVECTIVE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809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877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6520" y="3324326"/>
            <a:ext cx="4507468" cy="742227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061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59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648560" y="2350736"/>
            <a:ext cx="7890793" cy="4207747"/>
            <a:chOff x="648560" y="1918416"/>
            <a:chExt cx="7890793" cy="4207747"/>
          </a:xfrm>
        </p:grpSpPr>
        <p:grpSp>
          <p:nvGrpSpPr>
            <p:cNvPr id="18" name="Group 17"/>
            <p:cNvGrpSpPr/>
            <p:nvPr/>
          </p:nvGrpSpPr>
          <p:grpSpPr>
            <a:xfrm>
              <a:off x="648560" y="1918416"/>
              <a:ext cx="7890793" cy="4207747"/>
              <a:chOff x="553977" y="2418285"/>
              <a:chExt cx="7728656" cy="3707878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553977" y="2418285"/>
                <a:ext cx="7728656" cy="370787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700806" y="2617117"/>
                <a:ext cx="7457536" cy="3342962"/>
                <a:chOff x="687294" y="3363028"/>
                <a:chExt cx="7457536" cy="3342962"/>
              </a:xfrm>
            </p:grpSpPr>
            <p:pic>
              <p:nvPicPr>
                <p:cNvPr id="5" name="Picture 4" descr="delad_S_exolunch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7294" y="3363028"/>
                  <a:ext cx="3682005" cy="3263900"/>
                </a:xfrm>
                <a:prstGeom prst="rect">
                  <a:avLst/>
                </a:prstGeom>
              </p:spPr>
            </p:pic>
            <p:pic>
              <p:nvPicPr>
                <p:cNvPr id="6" name="Picture 5" descr="delad_S_exolunch_3_1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0230" y="3442090"/>
                  <a:ext cx="3784600" cy="3263900"/>
                </a:xfrm>
                <a:prstGeom prst="rect">
                  <a:avLst/>
                </a:prstGeom>
              </p:spPr>
            </p:pic>
          </p:grpSp>
          <p:cxnSp>
            <p:nvCxnSpPr>
              <p:cNvPr id="13" name="Straight Arrow Connector 12"/>
              <p:cNvCxnSpPr/>
              <p:nvPr/>
            </p:nvCxnSpPr>
            <p:spPr>
              <a:xfrm>
                <a:off x="5118074" y="2787477"/>
                <a:ext cx="1614257" cy="113406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  <a:lumOff val="3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530056" y="2462021"/>
                <a:ext cx="1606698" cy="325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Saumon+95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3651875" y="5675980"/>
              <a:ext cx="1666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Our extension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cxnSp>
        <p:nvCxnSpPr>
          <p:cNvPr id="39" name="Straight Arrow Connector 38"/>
          <p:cNvCxnSpPr/>
          <p:nvPr/>
        </p:nvCxnSpPr>
        <p:spPr>
          <a:xfrm flipH="1" flipV="1">
            <a:off x="2810492" y="4672172"/>
            <a:ext cx="1475549" cy="14444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286041" y="4672172"/>
            <a:ext cx="1172660" cy="14444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3798778" y="2769700"/>
            <a:ext cx="1519397" cy="65504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881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48560" y="2350736"/>
            <a:ext cx="7890793" cy="42077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798469" y="2576373"/>
            <a:ext cx="7613985" cy="3793636"/>
            <a:chOff x="687294" y="3363028"/>
            <a:chExt cx="7457536" cy="3342962"/>
          </a:xfrm>
        </p:grpSpPr>
        <p:pic>
          <p:nvPicPr>
            <p:cNvPr id="5" name="Picture 4" descr="delad_S_exolunch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294" y="3363028"/>
              <a:ext cx="3682005" cy="3263900"/>
            </a:xfrm>
            <a:prstGeom prst="rect">
              <a:avLst/>
            </a:prstGeom>
          </p:spPr>
        </p:pic>
        <p:pic>
          <p:nvPicPr>
            <p:cNvPr id="6" name="Picture 5" descr="delad_S_exolunch_3_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0230" y="3442090"/>
              <a:ext cx="3784600" cy="326390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2075848" y="2470947"/>
            <a:ext cx="163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H2 dissociation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810492" y="2839711"/>
            <a:ext cx="686516" cy="95555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99432" y="2839711"/>
            <a:ext cx="386609" cy="29251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48759" y="2475660"/>
            <a:ext cx="1388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 ionization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114277" y="4561646"/>
            <a:ext cx="1359612" cy="158718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44421" y="6116647"/>
            <a:ext cx="1277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Ideal gas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5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cxnSp>
        <p:nvCxnSpPr>
          <p:cNvPr id="23" name="Straight Arrow Connector 22"/>
          <p:cNvCxnSpPr/>
          <p:nvPr/>
        </p:nvCxnSpPr>
        <p:spPr>
          <a:xfrm flipH="1" flipV="1">
            <a:off x="3497011" y="4958164"/>
            <a:ext cx="3469286" cy="11906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236800" y="5057740"/>
            <a:ext cx="729497" cy="109109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065654" y="6195621"/>
            <a:ext cx="362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Partially excited H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 rotational states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962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810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pic>
        <p:nvPicPr>
          <p:cNvPr id="35" name="Picture 34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562059" y="1385759"/>
            <a:ext cx="79772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H</a:t>
            </a:r>
            <a:r>
              <a:rPr lang="en-US" sz="2200" baseline="-25000" dirty="0" smtClean="0"/>
              <a:t>2</a:t>
            </a:r>
            <a:r>
              <a:rPr lang="en-US" sz="2200" dirty="0" smtClean="0"/>
              <a:t> </a:t>
            </a:r>
            <a:r>
              <a:rPr lang="en-US" sz="2200" dirty="0"/>
              <a:t>spin isomers        </a:t>
            </a:r>
            <a:r>
              <a:rPr lang="en-US" sz="2200" dirty="0">
                <a:solidFill>
                  <a:srgbClr val="FFFF00"/>
                </a:solidFill>
              </a:rPr>
              <a:t>ORTHOHYDROGEN</a:t>
            </a:r>
            <a:r>
              <a:rPr lang="en-US" sz="2200" dirty="0"/>
              <a:t> and       </a:t>
            </a:r>
            <a:r>
              <a:rPr lang="en-US" sz="2200" dirty="0">
                <a:solidFill>
                  <a:srgbClr val="FFFF00"/>
                </a:solidFill>
              </a:rPr>
              <a:t>PARAHYDROGEN</a:t>
            </a:r>
            <a:r>
              <a:rPr lang="en-US" sz="2200" dirty="0"/>
              <a:t> can be in </a:t>
            </a:r>
            <a:r>
              <a:rPr lang="en-US" sz="2200" b="1" dirty="0">
                <a:solidFill>
                  <a:srgbClr val="FFFF00"/>
                </a:solidFill>
              </a:rPr>
              <a:t>thermal equilibrium </a:t>
            </a:r>
            <a:r>
              <a:rPr lang="en-US" sz="2200" dirty="0"/>
              <a:t>or </a:t>
            </a:r>
            <a:r>
              <a:rPr lang="en-US" sz="2200" b="1" dirty="0">
                <a:solidFill>
                  <a:srgbClr val="FFFF00"/>
                </a:solidFill>
              </a:rPr>
              <a:t>fixed ratio</a:t>
            </a:r>
            <a:r>
              <a:rPr lang="en-US" sz="2200" dirty="0">
                <a:solidFill>
                  <a:srgbClr val="FFFF00"/>
                </a:solidFill>
              </a:rPr>
              <a:t>           </a:t>
            </a:r>
          </a:p>
        </p:txBody>
      </p:sp>
      <p:grpSp>
        <p:nvGrpSpPr>
          <p:cNvPr id="24" name="Group 23"/>
          <p:cNvGrpSpPr/>
          <p:nvPr/>
        </p:nvGrpSpPr>
        <p:grpSpPr>
          <a:xfrm rot="10800000">
            <a:off x="2658093" y="1492850"/>
            <a:ext cx="152400" cy="271538"/>
            <a:chOff x="1204358" y="3024299"/>
            <a:chExt cx="152400" cy="271538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1204358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356758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721401" y="1492850"/>
            <a:ext cx="145073" cy="271539"/>
            <a:chOff x="3609591" y="3024299"/>
            <a:chExt cx="145073" cy="271539"/>
          </a:xfrm>
        </p:grpSpPr>
        <p:cxnSp>
          <p:nvCxnSpPr>
            <p:cNvPr id="29" name="Straight Arrow Connector 28"/>
            <p:cNvCxnSpPr/>
            <p:nvPr/>
          </p:nvCxnSpPr>
          <p:spPr>
            <a:xfrm rot="10800000">
              <a:off x="3609591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3754664" y="3024300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1666927" y="3132226"/>
            <a:ext cx="1315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Ortho-</a:t>
            </a:r>
            <a:r>
              <a:rPr lang="en-US" dirty="0" err="1" smtClean="0">
                <a:solidFill>
                  <a:srgbClr val="0000FF"/>
                </a:solidFill>
              </a:rPr>
              <a:t>para</a:t>
            </a:r>
            <a:r>
              <a:rPr lang="en-US" dirty="0" smtClean="0">
                <a:solidFill>
                  <a:srgbClr val="0000FF"/>
                </a:solidFill>
              </a:rPr>
              <a:t> equilibrium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96556" y="3012853"/>
            <a:ext cx="1315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Fixed 3:1 </a:t>
            </a:r>
            <a:r>
              <a:rPr lang="en-US" dirty="0" err="1" smtClean="0">
                <a:solidFill>
                  <a:srgbClr val="0000FF"/>
                </a:solidFill>
              </a:rPr>
              <a:t>ortho</a:t>
            </a:r>
            <a:r>
              <a:rPr lang="en-US" dirty="0" smtClean="0">
                <a:solidFill>
                  <a:srgbClr val="0000FF"/>
                </a:solidFill>
              </a:rPr>
              <a:t>-to-</a:t>
            </a:r>
            <a:r>
              <a:rPr lang="en-US" dirty="0" err="1" smtClean="0">
                <a:solidFill>
                  <a:srgbClr val="0000FF"/>
                </a:solidFill>
              </a:rPr>
              <a:t>para</a:t>
            </a:r>
            <a:r>
              <a:rPr lang="en-US" dirty="0" smtClean="0">
                <a:solidFill>
                  <a:srgbClr val="0000FF"/>
                </a:solidFill>
              </a:rPr>
              <a:t> ratio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3497011" y="4958164"/>
            <a:ext cx="3469286" cy="11906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6236800" y="5057740"/>
            <a:ext cx="729497" cy="109109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065654" y="6195621"/>
            <a:ext cx="362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Partially excited H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 rotational states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901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c_vs_a_poly_real_exolunc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13" y="1377108"/>
            <a:ext cx="6864688" cy="51614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69317" y="6092494"/>
            <a:ext cx="2797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000000"/>
                </a:solidFill>
              </a:rPr>
              <a:t>t_disk</a:t>
            </a:r>
            <a:r>
              <a:rPr lang="en-US" sz="1600" dirty="0" smtClean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ISM opacity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192" y="6179247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6655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Variations in       due to non-ideal EOS effects </a:t>
            </a:r>
            <a:r>
              <a:rPr lang="en-US" sz="3200" dirty="0" smtClean="0">
                <a:solidFill>
                  <a:srgbClr val="FFFF00"/>
                </a:solidFill>
              </a:rPr>
              <a:t>INCREASE</a:t>
            </a:r>
            <a:r>
              <a:rPr lang="en-US" sz="3200" dirty="0" smtClean="0"/>
              <a:t> </a:t>
            </a:r>
            <a:r>
              <a:rPr lang="en-US" sz="3200" dirty="0" err="1" smtClean="0"/>
              <a:t>M</a:t>
            </a:r>
            <a:r>
              <a:rPr lang="en-US" sz="3200" baseline="-25000" dirty="0" err="1" smtClean="0"/>
              <a:t>crit</a:t>
            </a:r>
            <a:endParaRPr lang="en-US" sz="32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027885" y="393744"/>
            <a:ext cx="584168" cy="450291"/>
            <a:chOff x="3046593" y="236149"/>
            <a:chExt cx="584168" cy="450291"/>
          </a:xfrm>
        </p:grpSpPr>
        <p:sp>
          <p:nvSpPr>
            <p:cNvPr id="13" name="Isosceles Triangle 12"/>
            <p:cNvSpPr/>
            <p:nvPr/>
          </p:nvSpPr>
          <p:spPr>
            <a:xfrm>
              <a:off x="3046593" y="236149"/>
              <a:ext cx="313050" cy="288853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24084" y="378663"/>
              <a:ext cx="4066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ad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25988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066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97464" y="4458615"/>
            <a:ext cx="3295833" cy="814117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21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80722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58633" y="566336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8" name="Picture 7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2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pic>
        <p:nvPicPr>
          <p:cNvPr id="4" name="Picture 3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7" y="3958422"/>
            <a:ext cx="2310490" cy="1846659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M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~8 M</a:t>
            </a:r>
            <a:r>
              <a:rPr lang="en-US" sz="2400" baseline="-25000" dirty="0" smtClean="0">
                <a:solidFill>
                  <a:schemeClr val="bg1"/>
                </a:solidFill>
              </a:rPr>
              <a:t>E</a:t>
            </a:r>
            <a:r>
              <a:rPr lang="en-US" sz="2400" dirty="0" smtClean="0">
                <a:solidFill>
                  <a:schemeClr val="bg1"/>
                </a:solidFill>
              </a:rPr>
              <a:t> @ 5 AU</a:t>
            </a: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~5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-US" sz="2400" baseline="-25000" dirty="0">
                <a:solidFill>
                  <a:schemeClr val="bg1"/>
                </a:solidFill>
              </a:rPr>
              <a:t>E</a:t>
            </a:r>
            <a:r>
              <a:rPr lang="en-US" sz="2400" dirty="0">
                <a:solidFill>
                  <a:schemeClr val="bg1"/>
                </a:solidFill>
              </a:rPr>
              <a:t> @ </a:t>
            </a:r>
            <a:r>
              <a:rPr lang="en-US" sz="2400" dirty="0" smtClean="0">
                <a:solidFill>
                  <a:schemeClr val="bg1"/>
                </a:solidFill>
              </a:rPr>
              <a:t>100 </a:t>
            </a:r>
            <a:r>
              <a:rPr lang="en-US" sz="2400" dirty="0">
                <a:solidFill>
                  <a:schemeClr val="bg1"/>
                </a:solidFill>
              </a:rPr>
              <a:t>AU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408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pic>
        <p:nvPicPr>
          <p:cNvPr id="4" name="Picture 3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7" y="3958422"/>
            <a:ext cx="2310490" cy="1846659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M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~8 M</a:t>
            </a:r>
            <a:r>
              <a:rPr lang="en-US" sz="2400" baseline="-25000" dirty="0" smtClean="0">
                <a:solidFill>
                  <a:schemeClr val="bg1"/>
                </a:solidFill>
              </a:rPr>
              <a:t>E</a:t>
            </a:r>
            <a:r>
              <a:rPr lang="en-US" sz="2400" dirty="0" smtClean="0">
                <a:solidFill>
                  <a:schemeClr val="bg1"/>
                </a:solidFill>
              </a:rPr>
              <a:t> @ 5 AU</a:t>
            </a: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~5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-US" sz="2400" baseline="-25000" dirty="0">
                <a:solidFill>
                  <a:schemeClr val="bg1"/>
                </a:solidFill>
              </a:rPr>
              <a:t>E</a:t>
            </a:r>
            <a:r>
              <a:rPr lang="en-US" sz="2400" dirty="0">
                <a:solidFill>
                  <a:schemeClr val="bg1"/>
                </a:solidFill>
              </a:rPr>
              <a:t> @ </a:t>
            </a:r>
            <a:r>
              <a:rPr lang="en-US" sz="2400" dirty="0" smtClean="0">
                <a:solidFill>
                  <a:schemeClr val="bg1"/>
                </a:solidFill>
              </a:rPr>
              <a:t>100 </a:t>
            </a:r>
            <a:r>
              <a:rPr lang="en-US" sz="2400" dirty="0">
                <a:solidFill>
                  <a:schemeClr val="bg1"/>
                </a:solidFill>
              </a:rPr>
              <a:t>AU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55052" y="4356146"/>
            <a:ext cx="9845" cy="42824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05151" y="4447924"/>
            <a:ext cx="1846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</a:t>
            </a:r>
            <a:r>
              <a:rPr lang="en-US" sz="1400" dirty="0" smtClean="0">
                <a:solidFill>
                  <a:schemeClr val="bg1"/>
                </a:solidFill>
              </a:rPr>
              <a:t>oagulation (</a:t>
            </a:r>
            <a:r>
              <a:rPr lang="en-US" sz="1400" i="1" dirty="0" smtClean="0">
                <a:solidFill>
                  <a:schemeClr val="bg1"/>
                </a:solidFill>
              </a:rPr>
              <a:t>p = 2.5</a:t>
            </a:r>
            <a:r>
              <a:rPr lang="en-US" sz="1400" dirty="0" smtClean="0">
                <a:solidFill>
                  <a:schemeClr val="bg1"/>
                </a:solidFill>
              </a:rPr>
              <a:t>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622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5693"/>
            <a:ext cx="8229600" cy="18718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Takeaway </a:t>
            </a:r>
            <a:r>
              <a:rPr lang="en-US" dirty="0" smtClean="0"/>
              <a:t>point 1: </a:t>
            </a:r>
            <a:r>
              <a:rPr lang="en-US" dirty="0" err="1"/>
              <a:t>M</a:t>
            </a:r>
            <a:r>
              <a:rPr lang="en-US" baseline="-25000" dirty="0" err="1"/>
              <a:t>crit</a:t>
            </a:r>
            <a:r>
              <a:rPr lang="en-US" dirty="0"/>
              <a:t> is </a:t>
            </a:r>
            <a:r>
              <a:rPr lang="en-US" dirty="0">
                <a:solidFill>
                  <a:srgbClr val="FFFF00"/>
                </a:solidFill>
              </a:rPr>
              <a:t>highly dependent </a:t>
            </a:r>
            <a:r>
              <a:rPr lang="en-US" dirty="0"/>
              <a:t>on </a:t>
            </a:r>
            <a:r>
              <a:rPr lang="en-US" dirty="0">
                <a:solidFill>
                  <a:srgbClr val="FFFF00"/>
                </a:solidFill>
              </a:rPr>
              <a:t>disk location </a:t>
            </a:r>
            <a:r>
              <a:rPr lang="en-US" dirty="0"/>
              <a:t>and </a:t>
            </a:r>
            <a:r>
              <a:rPr lang="en-US" dirty="0">
                <a:solidFill>
                  <a:srgbClr val="FFFF00"/>
                </a:solidFill>
              </a:rPr>
              <a:t>properties</a:t>
            </a:r>
            <a:r>
              <a:rPr lang="en-US" dirty="0"/>
              <a:t>, and may be as low as </a:t>
            </a:r>
            <a:r>
              <a:rPr lang="en-US" dirty="0">
                <a:solidFill>
                  <a:srgbClr val="FFFF00"/>
                </a:solidFill>
              </a:rPr>
              <a:t>1 </a:t>
            </a:r>
            <a:r>
              <a:rPr lang="en-US" dirty="0" smtClean="0">
                <a:solidFill>
                  <a:srgbClr val="FFFF00"/>
                </a:solidFill>
              </a:rPr>
              <a:t>M</a:t>
            </a:r>
            <a:r>
              <a:rPr lang="en-US" baseline="-25000" dirty="0" smtClean="0">
                <a:solidFill>
                  <a:srgbClr val="FFFF00"/>
                </a:solidFill>
              </a:rPr>
              <a:t>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6549"/>
            <a:ext cx="9144000" cy="41770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31410" y="6253560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Marois+2010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97253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2667"/>
            <a:ext cx="8229600" cy="17234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composition of planets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determined by and tightly linked</a:t>
            </a:r>
            <a:r>
              <a:rPr lang="en-US" dirty="0" smtClean="0"/>
              <a:t> to the </a:t>
            </a:r>
            <a:r>
              <a:rPr lang="en-US" dirty="0" smtClean="0">
                <a:solidFill>
                  <a:srgbClr val="FFFF00"/>
                </a:solidFill>
              </a:rPr>
              <a:t>disk composition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Screen Shot 2015-09-22 at 5.3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4471"/>
            <a:ext cx="8296145" cy="216387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5050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 smtClean="0">
                <a:solidFill>
                  <a:srgbClr val="FFFF00"/>
                </a:solidFill>
              </a:rPr>
              <a:t>Disk Compositions </a:t>
            </a:r>
            <a:r>
              <a:rPr lang="en-US" sz="5000" dirty="0" smtClean="0"/>
              <a:t>Regulate</a:t>
            </a:r>
            <a:r>
              <a:rPr lang="en-US" sz="5000" dirty="0" smtClean="0">
                <a:solidFill>
                  <a:srgbClr val="FFFF00"/>
                </a:solidFill>
              </a:rPr>
              <a:t> Planet Compositions</a:t>
            </a:r>
            <a:endParaRPr lang="en-US" sz="5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107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The effect of disk structure and composition at different radii on the eventual composition of giant planets (Piso et al. 2015b, Piso et al. 2016) 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771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732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09" y="1047477"/>
            <a:ext cx="8782563" cy="1336579"/>
          </a:xfrm>
        </p:spPr>
        <p:txBody>
          <a:bodyPr>
            <a:noAutofit/>
          </a:bodyPr>
          <a:lstStyle/>
          <a:p>
            <a:r>
              <a:rPr lang="en-US" sz="3300" dirty="0" smtClean="0">
                <a:solidFill>
                  <a:srgbClr val="FFFF00"/>
                </a:solidFill>
              </a:rPr>
              <a:t>Snowline Locations in </a:t>
            </a:r>
            <a:r>
              <a:rPr lang="en-US" sz="3300" dirty="0" err="1" smtClean="0">
                <a:solidFill>
                  <a:srgbClr val="FFFF00"/>
                </a:solidFill>
              </a:rPr>
              <a:t>Protoplanetary</a:t>
            </a:r>
            <a:r>
              <a:rPr lang="en-US" sz="3300" dirty="0" smtClean="0">
                <a:solidFill>
                  <a:srgbClr val="FFFF00"/>
                </a:solidFill>
              </a:rPr>
              <a:t> Disks and </a:t>
            </a:r>
            <a:br>
              <a:rPr lang="en-US" sz="3300" dirty="0" smtClean="0">
                <a:solidFill>
                  <a:srgbClr val="FFFF00"/>
                </a:solidFill>
              </a:rPr>
            </a:br>
            <a:r>
              <a:rPr lang="en-US" sz="3300" dirty="0" smtClean="0">
                <a:solidFill>
                  <a:srgbClr val="FFFF00"/>
                </a:solidFill>
              </a:rPr>
              <a:t>C/N/O ratios</a:t>
            </a:r>
            <a:endParaRPr lang="en-US" sz="3300" dirty="0">
              <a:solidFill>
                <a:srgbClr val="FFFF00"/>
              </a:solidFill>
            </a:endParaRPr>
          </a:p>
        </p:txBody>
      </p:sp>
      <p:pic>
        <p:nvPicPr>
          <p:cNvPr id="3" name="Picture 2" descr="2013_sciencealma_0009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609" y="2645489"/>
            <a:ext cx="3796140" cy="380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55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 smtClean="0">
                <a:solidFill>
                  <a:srgbClr val="FFFF00"/>
                </a:solidFill>
              </a:rPr>
              <a:t>BASIC IDEA</a:t>
            </a:r>
            <a:endParaRPr lang="en-US" sz="5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2308"/>
            <a:ext cx="8094133" cy="3818469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Understand the disk well enough to: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Predict what kind of planet compositions result from planet formation in different parts of the disk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Back-track the planet formation location based on the planet composition</a:t>
            </a:r>
          </a:p>
          <a:p>
            <a:pPr marL="0" indent="0" algn="ctr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084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8769"/>
            <a:ext cx="8229600" cy="1143000"/>
          </a:xfrm>
        </p:spPr>
        <p:txBody>
          <a:bodyPr/>
          <a:lstStyle/>
          <a:p>
            <a:r>
              <a:rPr lang="en-US" dirty="0" smtClean="0"/>
              <a:t>Disk structure is </a:t>
            </a:r>
            <a:r>
              <a:rPr lang="en-US" dirty="0" smtClean="0">
                <a:solidFill>
                  <a:srgbClr val="FFFF00"/>
                </a:solidFill>
              </a:rPr>
              <a:t>complex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  <p:pic>
        <p:nvPicPr>
          <p:cNvPr id="4" name="Picture 3" descr="disk_semeno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719614"/>
            <a:ext cx="8972172" cy="515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35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155222"/>
            <a:ext cx="9017000" cy="1693334"/>
          </a:xfrm>
        </p:spPr>
        <p:txBody>
          <a:bodyPr>
            <a:no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Snowlines</a:t>
            </a:r>
            <a:r>
              <a:rPr lang="en-US" sz="3400" dirty="0" smtClean="0"/>
              <a:t> of </a:t>
            </a:r>
            <a:r>
              <a:rPr lang="en-US" sz="3400" dirty="0" smtClean="0">
                <a:solidFill>
                  <a:srgbClr val="FFFF00"/>
                </a:solidFill>
              </a:rPr>
              <a:t>volatile molecules </a:t>
            </a:r>
            <a:r>
              <a:rPr lang="en-US" sz="3400" dirty="0" smtClean="0"/>
              <a:t>have been detected in disks</a:t>
            </a:r>
            <a:endParaRPr lang="en-US" sz="3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89" y="2408767"/>
            <a:ext cx="8753010" cy="35602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09119" y="5678004"/>
            <a:ext cx="93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Qi+13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049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NO_and_snowlines_sing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" y="1663701"/>
            <a:ext cx="9020913" cy="40645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volatile snowlines in disks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16706" y="5365835"/>
            <a:ext cx="3344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Adapted from 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659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45303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C/O ratio </a:t>
            </a:r>
            <a:r>
              <a:rPr lang="en-US" sz="3400" dirty="0" smtClean="0"/>
              <a:t>is an important signature of </a:t>
            </a:r>
            <a:r>
              <a:rPr lang="en-US" sz="3400" dirty="0" smtClean="0">
                <a:solidFill>
                  <a:srgbClr val="FFFF00"/>
                </a:solidFill>
              </a:rPr>
              <a:t>atmospheric chemistry </a:t>
            </a: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2" name="Picture 1" descr="CO_abundan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3" y="1361688"/>
            <a:ext cx="7295445" cy="52597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96661" y="6297247"/>
            <a:ext cx="1533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Molliere+15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47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520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Some giant planets </a:t>
            </a:r>
            <a:r>
              <a:rPr lang="en-US" sz="3600" dirty="0">
                <a:solidFill>
                  <a:srgbClr val="FFFF00"/>
                </a:solidFill>
              </a:rPr>
              <a:t>may</a:t>
            </a:r>
            <a:r>
              <a:rPr lang="en-US" sz="3600" dirty="0"/>
              <a:t> have C/O ratios different from the stellar value of 0.54</a:t>
            </a:r>
            <a:br>
              <a:rPr lang="en-US" sz="3600" dirty="0"/>
            </a:b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07" y="1417638"/>
            <a:ext cx="7387593" cy="52001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36007" y="6308167"/>
            <a:ext cx="1596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Madhusudhan+11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566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84901main_jwst_bk2_H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21" y="649399"/>
            <a:ext cx="7068364" cy="56546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54257" y="5863425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nasa.gov</a:t>
            </a: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52785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FFFF00"/>
                </a:solidFill>
              </a:rPr>
              <a:t>WHY Different C/O Ratios?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0090"/>
            <a:ext cx="8404578" cy="2802466"/>
          </a:xfrm>
          <a:solidFill>
            <a:srgbClr val="FFFF00"/>
          </a:solidFill>
          <a:ln w="63500">
            <a:solidFill>
              <a:srgbClr val="3366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Possible explanation: main carriers of C and O, i.e. H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O, CO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 and CO, have different condensation temperatures =&gt; </a:t>
            </a:r>
            <a:r>
              <a:rPr lang="en-US" dirty="0">
                <a:solidFill>
                  <a:schemeClr val="bg1"/>
                </a:solidFill>
              </a:rPr>
              <a:t>variations in the abundances of C and O </a:t>
            </a:r>
            <a:r>
              <a:rPr lang="en-US" dirty="0" smtClean="0">
                <a:solidFill>
                  <a:schemeClr val="bg1"/>
                </a:solidFill>
              </a:rPr>
              <a:t>in solids </a:t>
            </a:r>
            <a:r>
              <a:rPr lang="en-US" dirty="0">
                <a:solidFill>
                  <a:schemeClr val="bg1"/>
                </a:solidFill>
              </a:rPr>
              <a:t>and gas between the snow lines of </a:t>
            </a:r>
            <a:r>
              <a:rPr lang="en-US" dirty="0" smtClean="0">
                <a:solidFill>
                  <a:schemeClr val="bg1"/>
                </a:solidFill>
              </a:rPr>
              <a:t>these volatiles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193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10776" y="6229556"/>
            <a:ext cx="149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After Oberg+11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749300"/>
            <a:ext cx="8636000" cy="5346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81011" y="5787021"/>
            <a:ext cx="2783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Oberg, Murray-Clay, Bergin (2011) 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6335059" y="3810000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230977" y="1947116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607161" y="2692351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260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21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40001"/>
            <a:ext cx="8475133" cy="2215444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Understand how radial drift, gas accretion and ice morphology affect snowline locations, and thus the C/O ratio in gas and dust throughout the disk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076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Radial drift of solids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6911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Gas moves at </a:t>
            </a:r>
            <a:r>
              <a:rPr lang="en-US" dirty="0" smtClean="0">
                <a:solidFill>
                  <a:srgbClr val="FFFF00"/>
                </a:solidFill>
              </a:rPr>
              <a:t>sub-</a:t>
            </a:r>
            <a:r>
              <a:rPr lang="en-US" dirty="0" err="1" smtClean="0">
                <a:solidFill>
                  <a:srgbClr val="FFFF00"/>
                </a:solidFill>
              </a:rPr>
              <a:t>Keplerian</a:t>
            </a:r>
            <a:r>
              <a:rPr lang="en-US" dirty="0" smtClean="0">
                <a:solidFill>
                  <a:srgbClr val="FFFF00"/>
                </a:solidFill>
              </a:rPr>
              <a:t> velocity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v</a:t>
            </a:r>
            <a:r>
              <a:rPr lang="en-US" baseline="-25000" dirty="0" err="1" smtClean="0"/>
              <a:t>gas</a:t>
            </a:r>
            <a:r>
              <a:rPr lang="en-US" dirty="0" smtClean="0"/>
              <a:t> ~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K</a:t>
            </a:r>
            <a:r>
              <a:rPr lang="en-US" dirty="0" smtClean="0"/>
              <a:t> (1-c</a:t>
            </a:r>
            <a:r>
              <a:rPr lang="en-US" baseline="-25000" dirty="0" smtClean="0"/>
              <a:t>s</a:t>
            </a:r>
            <a:r>
              <a:rPr lang="en-US" baseline="30000" dirty="0" smtClean="0"/>
              <a:t>2</a:t>
            </a:r>
            <a:r>
              <a:rPr lang="en-US" dirty="0" smtClean="0"/>
              <a:t> / v</a:t>
            </a:r>
            <a:r>
              <a:rPr lang="en-US" baseline="-25000" dirty="0" smtClean="0"/>
              <a:t>k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Small particles </a:t>
            </a:r>
            <a:r>
              <a:rPr lang="en-US" dirty="0" smtClean="0"/>
              <a:t>(~micron size) move with the gas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Large particles </a:t>
            </a:r>
            <a:r>
              <a:rPr lang="en-US" dirty="0" smtClean="0"/>
              <a:t>(~km size) are unaffected by gas drag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“Intermediate sized” particles </a:t>
            </a:r>
            <a:r>
              <a:rPr lang="en-US" dirty="0" smtClean="0"/>
              <a:t>(~cm-m size) experience a headwind and </a:t>
            </a:r>
            <a:r>
              <a:rPr lang="en-US" dirty="0" smtClean="0">
                <a:solidFill>
                  <a:srgbClr val="FFFF00"/>
                </a:solidFill>
              </a:rPr>
              <a:t>drift towards the star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18428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Gas disk accretes </a:t>
            </a:r>
            <a:r>
              <a:rPr lang="en-US" dirty="0" smtClean="0"/>
              <a:t>onto the central star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alpha-disk prescription: </a:t>
            </a:r>
            <a:r>
              <a:rPr lang="en-US" dirty="0" err="1" smtClean="0"/>
              <a:t>ν</a:t>
            </a:r>
            <a:r>
              <a:rPr lang="en-US" dirty="0" smtClean="0"/>
              <a:t> = α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s</a:t>
            </a:r>
            <a:r>
              <a:rPr lang="en-US" dirty="0" smtClean="0"/>
              <a:t> 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45" y="2251284"/>
            <a:ext cx="6886222" cy="42324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31000" y="6136496"/>
            <a:ext cx="149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Armitage</a:t>
            </a:r>
            <a:r>
              <a:rPr lang="en-US" sz="1400" dirty="0" smtClean="0">
                <a:solidFill>
                  <a:schemeClr val="bg1"/>
                </a:solidFill>
              </a:rPr>
              <a:t> 2009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757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rift_timescales_betaS1_gas_acc_new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400" y="1625080"/>
            <a:ext cx="6725572" cy="5044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Timescales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rgbClr val="FFFF00"/>
                </a:solidFill>
              </a:rPr>
              <a:t>desorption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FFFF00"/>
                </a:solidFill>
              </a:rPr>
              <a:t>gas accretion </a:t>
            </a:r>
            <a:r>
              <a:rPr lang="en-US" dirty="0" smtClean="0"/>
              <a:t>ARE comparable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81632" y="636456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831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_O_ratio_passive_active_disk_many_colorbar_complete_new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45" y="1163638"/>
            <a:ext cx="5446888" cy="5446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We determined </a:t>
            </a:r>
            <a:r>
              <a:rPr lang="en-US" sz="3600" dirty="0" smtClean="0">
                <a:solidFill>
                  <a:srgbClr val="FFFF00"/>
                </a:solidFill>
              </a:rPr>
              <a:t>upper limits </a:t>
            </a:r>
            <a:r>
              <a:rPr lang="en-US" sz="3600" dirty="0" smtClean="0"/>
              <a:t>for the </a:t>
            </a:r>
            <a:r>
              <a:rPr lang="en-US" sz="3600" dirty="0" smtClean="0">
                <a:solidFill>
                  <a:srgbClr val="FFFF00"/>
                </a:solidFill>
              </a:rPr>
              <a:t>C/O ratio</a:t>
            </a:r>
            <a:r>
              <a:rPr lang="en-US" sz="3600" dirty="0" smtClean="0"/>
              <a:t> across the disk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4281688" y="63105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042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>
                <a:solidFill>
                  <a:srgbClr val="FFFF00"/>
                </a:solidFill>
              </a:rPr>
              <a:t>CO</a:t>
            </a:r>
            <a:r>
              <a:rPr lang="en-US" sz="2400" dirty="0"/>
              <a:t> </a:t>
            </a:r>
            <a:r>
              <a:rPr lang="en-US" sz="2400" dirty="0" smtClean="0"/>
              <a:t>varies </a:t>
            </a:r>
            <a:r>
              <a:rPr lang="en-US" sz="2400" dirty="0"/>
              <a:t>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whether CO </a:t>
            </a:r>
            <a:r>
              <a:rPr lang="en-US" sz="2400" dirty="0" smtClean="0"/>
              <a:t>is </a:t>
            </a:r>
            <a:r>
              <a:rPr lang="en-US" sz="2400" dirty="0" smtClean="0">
                <a:solidFill>
                  <a:srgbClr val="FFFF00"/>
                </a:solidFill>
              </a:rPr>
              <a:t>pure</a:t>
            </a:r>
            <a:r>
              <a:rPr lang="en-US" sz="2400" dirty="0" smtClean="0"/>
              <a:t>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pic>
        <p:nvPicPr>
          <p:cNvPr id="4" name="Picture 3" descr="figure_1_ana (1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391" y="1039358"/>
            <a:ext cx="4488909" cy="56111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43381" y="6342718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Adapted from Fayolle+16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057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141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02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91643" y="2816281"/>
            <a:ext cx="2306850" cy="57472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00071" y="2816281"/>
            <a:ext cx="1998422" cy="6580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3230563" y="2816281"/>
            <a:ext cx="2967931" cy="217243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623469" y="2816281"/>
            <a:ext cx="2575025" cy="2247844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81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91643" y="2816281"/>
            <a:ext cx="2306850" cy="57472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00071" y="2816281"/>
            <a:ext cx="1998422" cy="6580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3975122" y="3474357"/>
            <a:ext cx="2274213" cy="36486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343891" y="3839223"/>
            <a:ext cx="2905443" cy="139447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29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958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4204306" y="3314358"/>
            <a:ext cx="2554077" cy="157140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204323" y="4885765"/>
            <a:ext cx="3554058" cy="31817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65731" y="4562599"/>
            <a:ext cx="222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CO</a:t>
            </a:r>
            <a:r>
              <a:rPr lang="en-US" sz="2400" dirty="0" smtClean="0"/>
              <a:t> snowlines span </a:t>
            </a:r>
            <a:r>
              <a:rPr lang="en-US" sz="2400" dirty="0">
                <a:solidFill>
                  <a:srgbClr val="FFFF00"/>
                </a:solidFill>
              </a:rPr>
              <a:t>9</a:t>
            </a:r>
            <a:r>
              <a:rPr lang="en-US" sz="2400" dirty="0" smtClean="0">
                <a:solidFill>
                  <a:srgbClr val="FFFF00"/>
                </a:solidFill>
              </a:rPr>
              <a:t>-61 AU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682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622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Nitrogen</a:t>
            </a:r>
            <a:r>
              <a:rPr lang="en-US" sz="3400" dirty="0" smtClean="0"/>
              <a:t> is important!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6229"/>
            <a:ext cx="8229600" cy="2769544"/>
          </a:xfrm>
        </p:spPr>
        <p:txBody>
          <a:bodyPr>
            <a:normAutofit lnSpcReduction="10000"/>
          </a:bodyPr>
          <a:lstStyle/>
          <a:p>
            <a:r>
              <a:rPr lang="en-US" sz="2600" dirty="0" smtClean="0"/>
              <a:t>Add </a:t>
            </a:r>
            <a:r>
              <a:rPr lang="en-US" sz="2600" dirty="0" smtClean="0">
                <a:solidFill>
                  <a:srgbClr val="FFFF00"/>
                </a:solidFill>
              </a:rPr>
              <a:t>nitrogen-bearing molecules </a:t>
            </a:r>
            <a:r>
              <a:rPr lang="en-US" sz="2600" dirty="0" smtClean="0"/>
              <a:t>– nitrogen </a:t>
            </a:r>
            <a:r>
              <a:rPr lang="en-US" sz="2600" dirty="0" smtClean="0">
                <a:solidFill>
                  <a:srgbClr val="FFFF00"/>
                </a:solidFill>
              </a:rPr>
              <a:t>highly abundant </a:t>
            </a:r>
            <a:r>
              <a:rPr lang="en-US" sz="2600" dirty="0" smtClean="0"/>
              <a:t>in the Solar System and in disks and primarily found as </a:t>
            </a:r>
            <a:r>
              <a:rPr lang="en-US" sz="2600" dirty="0" smtClean="0">
                <a:solidFill>
                  <a:srgbClr val="FFFF00"/>
                </a:solidFill>
              </a:rPr>
              <a:t>N</a:t>
            </a:r>
            <a:r>
              <a:rPr lang="en-US" sz="2600" baseline="-25000" dirty="0" smtClean="0">
                <a:solidFill>
                  <a:srgbClr val="FFFF00"/>
                </a:solidFill>
              </a:rPr>
              <a:t>2</a:t>
            </a:r>
          </a:p>
          <a:p>
            <a:r>
              <a:rPr lang="en-US" sz="2600" dirty="0" smtClean="0"/>
              <a:t>Some N present in the form of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</a:p>
          <a:p>
            <a:pPr marL="0" indent="0">
              <a:buNone/>
            </a:pPr>
            <a:r>
              <a:rPr lang="en-US" sz="2600" dirty="0" smtClean="0"/>
              <a:t>	=&gt; Use the </a:t>
            </a:r>
            <a:r>
              <a:rPr lang="en-US" sz="2600" dirty="0" smtClean="0">
                <a:solidFill>
                  <a:srgbClr val="FFFF00"/>
                </a:solidFill>
              </a:rPr>
              <a:t>median</a:t>
            </a:r>
            <a:r>
              <a:rPr lang="en-US" sz="2600" dirty="0" smtClean="0"/>
              <a:t> and </a:t>
            </a:r>
            <a:r>
              <a:rPr lang="en-US" sz="2600" dirty="0" smtClean="0">
                <a:solidFill>
                  <a:srgbClr val="FFFF00"/>
                </a:solidFill>
              </a:rPr>
              <a:t>maximum</a:t>
            </a:r>
            <a:r>
              <a:rPr lang="en-US" sz="2600" dirty="0" smtClean="0"/>
              <a:t>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  <a:r>
              <a:rPr lang="en-US" sz="2600" dirty="0" smtClean="0"/>
              <a:t> abundances 	observed in </a:t>
            </a:r>
            <a:r>
              <a:rPr lang="en-US" sz="2600" dirty="0" err="1" smtClean="0">
                <a:solidFill>
                  <a:srgbClr val="FFFF00"/>
                </a:solidFill>
              </a:rPr>
              <a:t>protostellar</a:t>
            </a:r>
            <a:r>
              <a:rPr lang="en-US" sz="2600" dirty="0" smtClean="0">
                <a:solidFill>
                  <a:srgbClr val="FFFF00"/>
                </a:solidFill>
              </a:rPr>
              <a:t> cores </a:t>
            </a:r>
            <a:r>
              <a:rPr lang="en-US" sz="2600" dirty="0" smtClean="0"/>
              <a:t>from </a:t>
            </a:r>
            <a:r>
              <a:rPr lang="en-US" sz="2600" i="1" dirty="0" smtClean="0">
                <a:solidFill>
                  <a:srgbClr val="FFFF00"/>
                </a:solidFill>
              </a:rPr>
              <a:t>Spitzer</a:t>
            </a:r>
            <a:r>
              <a:rPr lang="en-US" sz="2600" dirty="0" smtClean="0">
                <a:solidFill>
                  <a:srgbClr val="FFFF00"/>
                </a:solidFill>
              </a:rPr>
              <a:t> c2d Legacy ice 	survey </a:t>
            </a:r>
            <a:r>
              <a:rPr lang="en-US" sz="2600" dirty="0" smtClean="0"/>
              <a:t>(Oberg et al. 2008, Oberg et al. 2011, etc.)</a:t>
            </a:r>
            <a:endParaRPr lang="en-US" sz="26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baseline="-25000" dirty="0" smtClean="0"/>
          </a:p>
          <a:p>
            <a:pPr lvl="1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189019" y="3566633"/>
            <a:ext cx="6796354" cy="3080274"/>
            <a:chOff x="0" y="-76621"/>
            <a:chExt cx="9144000" cy="4160102"/>
          </a:xfrm>
        </p:grpSpPr>
        <p:pic>
          <p:nvPicPr>
            <p:cNvPr id="9" name="Picture 8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769" b="58524"/>
            <a:stretch/>
          </p:blipFill>
          <p:spPr>
            <a:xfrm>
              <a:off x="0" y="-76621"/>
              <a:ext cx="9144000" cy="2981266"/>
            </a:xfrm>
            <a:prstGeom prst="rect">
              <a:avLst/>
            </a:prstGeom>
          </p:spPr>
        </p:pic>
        <p:pic>
          <p:nvPicPr>
            <p:cNvPr id="10" name="Picture 9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528"/>
            <a:stretch/>
          </p:blipFill>
          <p:spPr>
            <a:xfrm>
              <a:off x="0" y="2904645"/>
              <a:ext cx="9144000" cy="117883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121459" y="6351155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Mumma&amp;Charnley</a:t>
            </a:r>
            <a:r>
              <a:rPr lang="en-US" sz="1400" dirty="0" smtClean="0">
                <a:solidFill>
                  <a:schemeClr val="bg1"/>
                </a:solidFill>
              </a:rPr>
              <a:t>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126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 smtClean="0">
                <a:solidFill>
                  <a:srgbClr val="FFFF00"/>
                </a:solidFill>
              </a:rPr>
              <a:t>N</a:t>
            </a:r>
            <a:r>
              <a:rPr lang="en-US" sz="2400" baseline="-25000" dirty="0" smtClean="0">
                <a:solidFill>
                  <a:srgbClr val="FFFF00"/>
                </a:solidFill>
              </a:rPr>
              <a:t>2</a:t>
            </a:r>
            <a:r>
              <a:rPr lang="en-US" sz="2400" dirty="0" smtClean="0"/>
              <a:t> varies </a:t>
            </a:r>
            <a:r>
              <a:rPr lang="en-US" sz="2400" dirty="0"/>
              <a:t>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</a:t>
            </a:r>
            <a:r>
              <a:rPr lang="en-US" sz="2400" dirty="0" smtClean="0"/>
              <a:t>whether </a:t>
            </a:r>
            <a:r>
              <a:rPr lang="en-US" sz="2400" dirty="0"/>
              <a:t>N2 </a:t>
            </a:r>
            <a:r>
              <a:rPr lang="en-US" sz="2400" dirty="0" smtClean="0"/>
              <a:t>is </a:t>
            </a:r>
            <a:r>
              <a:rPr lang="en-US" sz="2400" dirty="0">
                <a:solidFill>
                  <a:srgbClr val="FFFF00"/>
                </a:solidFill>
              </a:rPr>
              <a:t>pure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pic>
        <p:nvPicPr>
          <p:cNvPr id="6" name="Picture 5" descr="figure_1_ana_con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782" y="1120590"/>
            <a:ext cx="4456217" cy="55702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43381" y="6402482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Adapted from Fayolle+16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051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5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00"/>
                </a:solidFill>
              </a:rPr>
              <a:t>N/O </a:t>
            </a:r>
            <a:r>
              <a:rPr lang="en-US" sz="3000" dirty="0" smtClean="0"/>
              <a:t>ratios in </a:t>
            </a:r>
            <a:r>
              <a:rPr lang="en-US" sz="3000" dirty="0" smtClean="0">
                <a:solidFill>
                  <a:srgbClr val="FFFF00"/>
                </a:solidFill>
              </a:rPr>
              <a:t>static disks: </a:t>
            </a:r>
            <a:r>
              <a:rPr lang="en-US" sz="3000" dirty="0" smtClean="0">
                <a:solidFill>
                  <a:srgbClr val="FFFFFF"/>
                </a:solidFill>
              </a:rPr>
              <a:t>highly</a:t>
            </a:r>
            <a:r>
              <a:rPr lang="en-US" sz="3000" dirty="0" smtClean="0">
                <a:solidFill>
                  <a:srgbClr val="FFFF00"/>
                </a:solidFill>
              </a:rPr>
              <a:t> enhanced gas N/O </a:t>
            </a:r>
            <a:r>
              <a:rPr lang="en-US" sz="3000" dirty="0" smtClean="0">
                <a:solidFill>
                  <a:srgbClr val="FFFFFF"/>
                </a:solidFill>
              </a:rPr>
              <a:t>compared to the </a:t>
            </a:r>
            <a:r>
              <a:rPr lang="en-US" sz="3000" dirty="0" smtClean="0">
                <a:solidFill>
                  <a:srgbClr val="FFFF00"/>
                </a:solidFill>
              </a:rPr>
              <a:t>average value </a:t>
            </a:r>
            <a:endParaRPr lang="en-US" sz="3000" dirty="0"/>
          </a:p>
        </p:txBody>
      </p:sp>
      <p:pic>
        <p:nvPicPr>
          <p:cNvPr id="4" name="Picture 3" descr="N_O_rati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247" y="1134838"/>
            <a:ext cx="3701733" cy="55525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66674" y="6401470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912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N_O_water_ice_man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8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N</a:t>
            </a:r>
            <a:r>
              <a:rPr lang="en-US" sz="3000" baseline="-25000" dirty="0" smtClean="0">
                <a:solidFill>
                  <a:srgbClr val="FFFF00"/>
                </a:solidFill>
              </a:rPr>
              <a:t>2</a:t>
            </a:r>
            <a:r>
              <a:rPr lang="en-US" sz="3000" dirty="0" smtClean="0"/>
              <a:t> snowline locations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4028476" y="6442499"/>
            <a:ext cx="2346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65731" y="3292527"/>
            <a:ext cx="222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N</a:t>
            </a:r>
            <a:r>
              <a:rPr lang="en-US" sz="2400" baseline="-25000" dirty="0" smtClean="0">
                <a:solidFill>
                  <a:srgbClr val="FFFF00"/>
                </a:solidFill>
              </a:rPr>
              <a:t>2</a:t>
            </a:r>
            <a:r>
              <a:rPr lang="en-US" sz="2400" dirty="0" smtClean="0"/>
              <a:t> snowlines span </a:t>
            </a:r>
            <a:r>
              <a:rPr lang="en-US" sz="2400" dirty="0" smtClean="0">
                <a:solidFill>
                  <a:srgbClr val="FFFF00"/>
                </a:solidFill>
              </a:rPr>
              <a:t>11-79 AU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080674" y="1806490"/>
            <a:ext cx="65310" cy="107036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71291" y="1334716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002003" y="1806490"/>
            <a:ext cx="65308" cy="7425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975122" y="1671715"/>
            <a:ext cx="81407" cy="42752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214090" y="1681430"/>
            <a:ext cx="244220" cy="159840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743941" y="1335197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98491" y="13089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</a:t>
            </a:r>
            <a:r>
              <a:rPr lang="en-US" baseline="-25000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087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02752"/>
            <a:ext cx="8229600" cy="542341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Takeaway point 2: </a:t>
            </a:r>
            <a:r>
              <a:rPr lang="en-US" dirty="0">
                <a:solidFill>
                  <a:srgbClr val="FFFFFF"/>
                </a:solidFill>
              </a:rPr>
              <a:t>Gas phase </a:t>
            </a:r>
            <a:r>
              <a:rPr lang="en-US" dirty="0">
                <a:solidFill>
                  <a:srgbClr val="FFFF00"/>
                </a:solidFill>
              </a:rPr>
              <a:t>N/O ratios </a:t>
            </a:r>
            <a:r>
              <a:rPr lang="en-US" dirty="0">
                <a:solidFill>
                  <a:srgbClr val="FFFFFF"/>
                </a:solidFill>
              </a:rPr>
              <a:t>are </a:t>
            </a:r>
            <a:r>
              <a:rPr lang="en-US" dirty="0">
                <a:solidFill>
                  <a:srgbClr val="FFFF00"/>
                </a:solidFill>
              </a:rPr>
              <a:t>highly enhanced</a:t>
            </a:r>
            <a:r>
              <a:rPr lang="en-US" dirty="0">
                <a:solidFill>
                  <a:srgbClr val="FFFFFF"/>
                </a:solidFill>
              </a:rPr>
              <a:t> throughout most of the disk compared to the average value, and </a:t>
            </a:r>
            <a:r>
              <a:rPr lang="en-US" dirty="0">
                <a:solidFill>
                  <a:srgbClr val="FFFF00"/>
                </a:solidFill>
              </a:rPr>
              <a:t>more enhanced than the C/O </a:t>
            </a:r>
            <a:r>
              <a:rPr lang="en-US" dirty="0" smtClean="0">
                <a:solidFill>
                  <a:srgbClr val="FFFF00"/>
                </a:solidFill>
              </a:rPr>
              <a:t>ratio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Takeaway point 3: </a:t>
            </a:r>
            <a:r>
              <a:rPr lang="en-US" dirty="0">
                <a:solidFill>
                  <a:srgbClr val="FFFFFF"/>
                </a:solidFill>
              </a:rPr>
              <a:t>The locations of the </a:t>
            </a:r>
            <a:r>
              <a:rPr lang="en-US" dirty="0">
                <a:solidFill>
                  <a:srgbClr val="FFFF00"/>
                </a:solidFill>
              </a:rPr>
              <a:t>CO</a:t>
            </a:r>
            <a:r>
              <a:rPr lang="en-US" dirty="0">
                <a:solidFill>
                  <a:srgbClr val="FFFFFF"/>
                </a:solidFill>
              </a:rPr>
              <a:t> and </a:t>
            </a:r>
            <a:r>
              <a:rPr lang="en-US" dirty="0">
                <a:solidFill>
                  <a:srgbClr val="FFFF00"/>
                </a:solidFill>
              </a:rPr>
              <a:t>N</a:t>
            </a:r>
            <a:r>
              <a:rPr lang="en-US" baseline="-25000" dirty="0">
                <a:solidFill>
                  <a:srgbClr val="FFFF00"/>
                </a:solidFill>
              </a:rPr>
              <a:t>2</a:t>
            </a:r>
            <a:r>
              <a:rPr lang="en-US" dirty="0">
                <a:solidFill>
                  <a:srgbClr val="FFFF00"/>
                </a:solidFill>
              </a:rPr>
              <a:t> snowlines </a:t>
            </a:r>
            <a:r>
              <a:rPr lang="en-US" dirty="0">
                <a:solidFill>
                  <a:srgbClr val="FFFFFF"/>
                </a:solidFill>
              </a:rPr>
              <a:t>are </a:t>
            </a:r>
            <a:r>
              <a:rPr lang="en-US" dirty="0">
                <a:solidFill>
                  <a:srgbClr val="FFFF00"/>
                </a:solidFill>
              </a:rPr>
              <a:t>highly uncertain </a:t>
            </a:r>
            <a:r>
              <a:rPr lang="en-US" dirty="0">
                <a:solidFill>
                  <a:srgbClr val="FFFFFF"/>
                </a:solidFill>
              </a:rPr>
              <a:t>and </a:t>
            </a:r>
            <a:r>
              <a:rPr lang="en-US" dirty="0">
                <a:solidFill>
                  <a:srgbClr val="FFFF00"/>
                </a:solidFill>
              </a:rPr>
              <a:t>can span several tens of AU</a:t>
            </a:r>
            <a:r>
              <a:rPr lang="en-US" dirty="0">
                <a:solidFill>
                  <a:srgbClr val="FFFFFF"/>
                </a:solidFill>
              </a:rPr>
              <a:t> due to disk dynamics and ice </a:t>
            </a:r>
            <a:r>
              <a:rPr lang="en-US" dirty="0" smtClean="0">
                <a:solidFill>
                  <a:srgbClr val="FFFFFF"/>
                </a:solidFill>
              </a:rPr>
              <a:t>morphology =&gt; </a:t>
            </a:r>
            <a:r>
              <a:rPr lang="en-US" dirty="0" smtClean="0">
                <a:solidFill>
                  <a:srgbClr val="FFFF00"/>
                </a:solidFill>
              </a:rPr>
              <a:t>observations</a:t>
            </a:r>
            <a:r>
              <a:rPr lang="en-US" dirty="0" smtClean="0">
                <a:solidFill>
                  <a:srgbClr val="FFFFFF"/>
                </a:solidFill>
              </a:rPr>
              <a:t> are KEY</a:t>
            </a: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900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387" y="27020"/>
            <a:ext cx="8229600" cy="11430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NEXT STEPS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 descr="disk_semeno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1016834"/>
            <a:ext cx="8972172" cy="51548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40751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2110" y="123488"/>
            <a:ext cx="6209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Additional </a:t>
            </a:r>
            <a:r>
              <a:rPr lang="en-US" sz="3000" dirty="0" smtClean="0">
                <a:solidFill>
                  <a:srgbClr val="FFFF00"/>
                </a:solidFill>
              </a:rPr>
              <a:t>chemical</a:t>
            </a:r>
            <a:r>
              <a:rPr lang="en-US" sz="3000" dirty="0" smtClean="0"/>
              <a:t> and </a:t>
            </a:r>
            <a:r>
              <a:rPr lang="en-US" sz="3000" dirty="0" smtClean="0">
                <a:solidFill>
                  <a:srgbClr val="FFFF00"/>
                </a:solidFill>
              </a:rPr>
              <a:t>dynamical</a:t>
            </a:r>
            <a:r>
              <a:rPr lang="en-US" sz="3000" dirty="0" smtClean="0"/>
              <a:t> processes to be </a:t>
            </a:r>
            <a:r>
              <a:rPr lang="en-US" sz="3000" dirty="0" smtClean="0">
                <a:solidFill>
                  <a:srgbClr val="FFFF00"/>
                </a:solidFill>
              </a:rPr>
              <a:t>explored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79385" y="6469371"/>
            <a:ext cx="1106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Piso+15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Picture 2" descr="paper_tab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43" y="1186190"/>
            <a:ext cx="6829650" cy="52690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72753" y="192448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772753" y="229071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566516" y="1917350"/>
            <a:ext cx="379693" cy="325030"/>
            <a:chOff x="7566516" y="1917350"/>
            <a:chExt cx="379693" cy="325030"/>
          </a:xfrm>
          <a:effectLst/>
        </p:grpSpPr>
        <p:cxnSp>
          <p:nvCxnSpPr>
            <p:cNvPr id="8" name="Straight Connector 7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7566516" y="2290714"/>
            <a:ext cx="379693" cy="325030"/>
            <a:chOff x="7566516" y="1917350"/>
            <a:chExt cx="379693" cy="325030"/>
          </a:xfrm>
          <a:effectLst/>
        </p:grpSpPr>
        <p:cxnSp>
          <p:nvCxnSpPr>
            <p:cNvPr id="13" name="Straight Connector 12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851014" y="6161594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566516" y="4227323"/>
            <a:ext cx="379693" cy="325030"/>
            <a:chOff x="7566516" y="1917350"/>
            <a:chExt cx="379693" cy="325030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>
          <a:xfrm>
            <a:off x="1792110" y="3012724"/>
            <a:ext cx="5774406" cy="48635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792110" y="5712580"/>
            <a:ext cx="5774406" cy="48635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2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Chemistry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FF00"/>
                </a:solidFill>
              </a:rPr>
              <a:t>Dynamics</a:t>
            </a:r>
            <a:r>
              <a:rPr lang="en-US" dirty="0" smtClean="0"/>
              <a:t> need to be </a:t>
            </a:r>
            <a:r>
              <a:rPr lang="en-US" dirty="0" smtClean="0">
                <a:solidFill>
                  <a:srgbClr val="FFFF00"/>
                </a:solidFill>
              </a:rPr>
              <a:t>coupled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chemical_timesca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2200"/>
            <a:ext cx="9144000" cy="2123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64179" y="4187898"/>
            <a:ext cx="2473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Semenov &amp; </a:t>
            </a:r>
            <a:r>
              <a:rPr lang="en-US" sz="1400" dirty="0" err="1" smtClean="0">
                <a:solidFill>
                  <a:schemeClr val="bg1"/>
                </a:solidFill>
              </a:rPr>
              <a:t>Wiebe</a:t>
            </a:r>
            <a:r>
              <a:rPr lang="en-US" sz="1400" dirty="0" smtClean="0">
                <a:solidFill>
                  <a:schemeClr val="bg1"/>
                </a:solidFill>
              </a:rPr>
              <a:t> 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15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sz="3800" dirty="0" smtClean="0"/>
              <a:t>Where in the disk can giant planets form?</a:t>
            </a:r>
          </a:p>
          <a:p>
            <a:pPr marL="0" indent="0">
              <a:buNone/>
            </a:pPr>
            <a:r>
              <a:rPr lang="en-US" sz="3800" dirty="0" smtClean="0"/>
              <a:t>     </a:t>
            </a:r>
            <a:r>
              <a:rPr lang="en-US" dirty="0" smtClean="0">
                <a:solidFill>
                  <a:srgbClr val="FFFF00"/>
                </a:solidFill>
              </a:rPr>
              <a:t>Piso &amp; </a:t>
            </a:r>
            <a:r>
              <a:rPr lang="en-US" dirty="0" err="1" smtClean="0">
                <a:solidFill>
                  <a:srgbClr val="FFFF00"/>
                </a:solidFill>
              </a:rPr>
              <a:t>Youdin</a:t>
            </a:r>
            <a:r>
              <a:rPr lang="en-US" dirty="0" smtClean="0">
                <a:solidFill>
                  <a:srgbClr val="FFFF00"/>
                </a:solidFill>
              </a:rPr>
              <a:t> (2014)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smtClean="0">
                <a:solidFill>
                  <a:srgbClr val="FFFF00"/>
                </a:solidFill>
              </a:rPr>
              <a:t>     Piso, </a:t>
            </a:r>
            <a:r>
              <a:rPr lang="en-US" dirty="0" err="1" smtClean="0">
                <a:solidFill>
                  <a:srgbClr val="FFFF00"/>
                </a:solidFill>
              </a:rPr>
              <a:t>Youdin</a:t>
            </a:r>
            <a:r>
              <a:rPr lang="en-US" dirty="0" smtClean="0">
                <a:solidFill>
                  <a:srgbClr val="FFFF00"/>
                </a:solidFill>
              </a:rPr>
              <a:t>, &amp; Murray-Clay (2015)</a:t>
            </a:r>
            <a:endParaRPr lang="en-US" dirty="0">
              <a:solidFill>
                <a:srgbClr val="FFFF00"/>
              </a:solidFill>
            </a:endParaRPr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0" indent="0">
              <a:buNone/>
            </a:pPr>
            <a:r>
              <a:rPr lang="en-US" sz="3800" dirty="0" smtClean="0"/>
              <a:t>2. What compositions will the formed     giant planets have obtained?</a:t>
            </a:r>
            <a:endParaRPr lang="en-US" sz="3800" dirty="0"/>
          </a:p>
          <a:p>
            <a:pPr marL="0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     Piso, </a:t>
            </a:r>
            <a:r>
              <a:rPr lang="en-US" dirty="0" err="1" smtClean="0">
                <a:solidFill>
                  <a:srgbClr val="FFFF00"/>
                </a:solidFill>
              </a:rPr>
              <a:t>Öberg</a:t>
            </a:r>
            <a:r>
              <a:rPr lang="en-US" dirty="0" smtClean="0">
                <a:solidFill>
                  <a:srgbClr val="FFFF00"/>
                </a:solidFill>
              </a:rPr>
              <a:t>, </a:t>
            </a:r>
            <a:r>
              <a:rPr lang="en-US" dirty="0" err="1" smtClean="0">
                <a:solidFill>
                  <a:srgbClr val="FFFF00"/>
                </a:solidFill>
              </a:rPr>
              <a:t>Birnstiel</a:t>
            </a:r>
            <a:r>
              <a:rPr lang="en-US" dirty="0" smtClean="0">
                <a:solidFill>
                  <a:srgbClr val="FFFF00"/>
                </a:solidFill>
              </a:rPr>
              <a:t>, &amp; Murray-Clay </a:t>
            </a:r>
            <a:r>
              <a:rPr lang="en-US" dirty="0">
                <a:solidFill>
                  <a:srgbClr val="FFFF00"/>
                </a:solidFill>
              </a:rPr>
              <a:t>(</a:t>
            </a:r>
            <a:r>
              <a:rPr lang="en-US" dirty="0" smtClean="0">
                <a:solidFill>
                  <a:srgbClr val="FFFF00"/>
                </a:solidFill>
              </a:rPr>
              <a:t>2015)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    </a:t>
            </a:r>
            <a:r>
              <a:rPr lang="en-US" dirty="0" smtClean="0">
                <a:solidFill>
                  <a:srgbClr val="FFFF00"/>
                </a:solidFill>
              </a:rPr>
              <a:t>Piso, </a:t>
            </a:r>
            <a:r>
              <a:rPr lang="en-US" dirty="0" err="1" smtClean="0">
                <a:solidFill>
                  <a:srgbClr val="FFFF00"/>
                </a:solidFill>
              </a:rPr>
              <a:t>Pegues</a:t>
            </a:r>
            <a:r>
              <a:rPr lang="en-US" dirty="0">
                <a:solidFill>
                  <a:srgbClr val="FFFF00"/>
                </a:solidFill>
              </a:rPr>
              <a:t>, &amp; </a:t>
            </a:r>
            <a:r>
              <a:rPr lang="en-US" dirty="0" err="1">
                <a:solidFill>
                  <a:srgbClr val="FFFF00"/>
                </a:solidFill>
              </a:rPr>
              <a:t>Öberg</a:t>
            </a:r>
            <a:r>
              <a:rPr lang="en-US" dirty="0">
                <a:solidFill>
                  <a:srgbClr val="FFFF00"/>
                </a:solidFill>
              </a:rPr>
              <a:t> (</a:t>
            </a:r>
            <a:r>
              <a:rPr lang="en-US" dirty="0" smtClean="0">
                <a:solidFill>
                  <a:srgbClr val="FFFF00"/>
                </a:solidFill>
              </a:rPr>
              <a:t>2016)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248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213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3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5399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affects </a:t>
            </a:r>
            <a:r>
              <a:rPr lang="en-US" dirty="0" smtClean="0">
                <a:solidFill>
                  <a:srgbClr val="FFFF00"/>
                </a:solidFill>
              </a:rPr>
              <a:t>snowline location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Picture 5" descr="desorption_distance_passive_active_colorbar_test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888" y="889002"/>
            <a:ext cx="5418667" cy="58401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73592" y="64456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99077" y="1094606"/>
            <a:ext cx="3250272" cy="3258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740592" y="1128027"/>
            <a:ext cx="179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Irradiated disk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09635" y="1128027"/>
            <a:ext cx="179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Evolving disk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191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desorption distance </a:t>
            </a:r>
            <a:r>
              <a:rPr lang="en-US" dirty="0" smtClean="0"/>
              <a:t>for </a:t>
            </a:r>
            <a:r>
              <a:rPr lang="en-US" dirty="0" smtClean="0">
                <a:solidFill>
                  <a:srgbClr val="FFFF00"/>
                </a:solidFill>
              </a:rPr>
              <a:t>transition disks</a:t>
            </a:r>
            <a:r>
              <a:rPr lang="en-US" dirty="0" smtClean="0"/>
              <a:t> agrees with </a:t>
            </a:r>
            <a:r>
              <a:rPr lang="en-US" dirty="0" smtClean="0">
                <a:solidFill>
                  <a:srgbClr val="FFFF00"/>
                </a:solidFill>
              </a:rPr>
              <a:t>observations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desorption_distance_transition_disk_100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22" y="1761066"/>
            <a:ext cx="6033911" cy="452543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5144100" y="2297619"/>
            <a:ext cx="0" cy="3024675"/>
          </a:xfrm>
          <a:prstGeom prst="line">
            <a:avLst/>
          </a:prstGeom>
          <a:ln w="12700">
            <a:solidFill>
              <a:schemeClr val="bg1">
                <a:lumMod val="75000"/>
                <a:lumOff val="25000"/>
              </a:schemeClr>
            </a:solidFill>
            <a:prstDash val="sysDash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38416" y="601330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815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822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47830</TotalTime>
  <Words>2938</Words>
  <Application>Microsoft Macintosh PowerPoint</Application>
  <PresentationFormat>On-screen Show (4:3)</PresentationFormat>
  <Paragraphs>421</Paragraphs>
  <Slides>82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3" baseType="lpstr">
      <vt:lpstr> Black </vt:lpstr>
      <vt:lpstr>Origins of Gas Giant Compositions: The Role of Disk Location and Dynamics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Fundamental Questions</vt:lpstr>
      <vt:lpstr>PowerPoint Presentation</vt:lpstr>
      <vt:lpstr>PowerPoint Presentation</vt:lpstr>
      <vt:lpstr>Gas Giants</vt:lpstr>
      <vt:lpstr>Disk-Planet Connection</vt:lpstr>
      <vt:lpstr>Thesis Structure</vt:lpstr>
      <vt:lpstr>Thesis Structure</vt:lpstr>
      <vt:lpstr>Minimum Core Masses for Giant Planet Formation</vt:lpstr>
      <vt:lpstr>Giant planet formation requires fast core growth</vt:lpstr>
      <vt:lpstr>PowerPoint Presentation</vt:lpstr>
      <vt:lpstr>Core Accretion at high planetesimal accretion rates yields steady state</vt:lpstr>
      <vt:lpstr>PowerPoint Presentation</vt:lpstr>
      <vt:lpstr>Planetesimal accretion is not constant at a given location throughout disk life</vt:lpstr>
      <vt:lpstr>Planetesimal accretion is not constant at a given location throughout disk life</vt:lpstr>
      <vt:lpstr>PowerPoint Presentation</vt:lpstr>
      <vt:lpstr>PowerPoint Presentation</vt:lpstr>
      <vt:lpstr>PowerPoint Presentation</vt:lpstr>
      <vt:lpstr>Model Assumptions</vt:lpstr>
      <vt:lpstr>Static profiles connected by global cooling equation  </vt:lpstr>
      <vt:lpstr>PowerPoint Presentation</vt:lpstr>
      <vt:lpstr>PowerPoint Presentation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Variations in       due to non-ideal EOS effects INCREASE Mcrit</vt:lpstr>
      <vt:lpstr>PowerPoint Presentation</vt:lpstr>
      <vt:lpstr>PowerPoint Presentation</vt:lpstr>
      <vt:lpstr>Grain growth opacity DECREASES Mcrit</vt:lpstr>
      <vt:lpstr>Grain growth opacity DECREASES Mcrit</vt:lpstr>
      <vt:lpstr>Grain growth opacity DECREASES Mcrit</vt:lpstr>
      <vt:lpstr>PowerPoint Presentation</vt:lpstr>
      <vt:lpstr>PowerPoint Presentation</vt:lpstr>
      <vt:lpstr>Thesis Structure</vt:lpstr>
      <vt:lpstr>Snowline Locations in Protoplanetary Disks and  C/N/O ratios</vt:lpstr>
      <vt:lpstr>BASIC IDEA</vt:lpstr>
      <vt:lpstr>Disk structure is complex!</vt:lpstr>
      <vt:lpstr>Snowlines of volatile molecules have been detected in disks</vt:lpstr>
      <vt:lpstr>More volatile snowlines in disks</vt:lpstr>
      <vt:lpstr>C/O ratio is an important signature of atmospheric chemistry </vt:lpstr>
      <vt:lpstr>Some giant planets may have C/O ratios different from the stellar value of 0.54 </vt:lpstr>
      <vt:lpstr>PowerPoint Presentation</vt:lpstr>
      <vt:lpstr>WHY Different C/O Ratios?</vt:lpstr>
      <vt:lpstr>PowerPoint Presentation</vt:lpstr>
      <vt:lpstr>Understand how radial drift, gas accretion and ice morphology affect snowline locations, and thus the C/O ratio in gas and dust throughout the disk</vt:lpstr>
      <vt:lpstr>Radial drift of solids</vt:lpstr>
      <vt:lpstr>Gas disk accretes onto the central star</vt:lpstr>
      <vt:lpstr>Timescales for desorption, radial drift and gas accretion ARE comparable</vt:lpstr>
      <vt:lpstr>We determined upper limits for the C/O ratio across the disk</vt:lpstr>
      <vt:lpstr>Ice Morphology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Nitrogen is important!</vt:lpstr>
      <vt:lpstr>Ice Morphology</vt:lpstr>
      <vt:lpstr>N/O ratios in static disks: highly enhanced gas N/O compared to the average value </vt:lpstr>
      <vt:lpstr>Disk dynamics and ice morphology may change the N2 snowline locations by a factor of 7!</vt:lpstr>
      <vt:lpstr>PowerPoint Presentation</vt:lpstr>
      <vt:lpstr>NEXT STEPS</vt:lpstr>
      <vt:lpstr>PowerPoint Presentation</vt:lpstr>
      <vt:lpstr>Chemistry and Dynamics need to be coupled</vt:lpstr>
      <vt:lpstr>Fundamental Questions</vt:lpstr>
      <vt:lpstr>PowerPoint Presentation</vt:lpstr>
      <vt:lpstr>Radial drift affects snowline location</vt:lpstr>
      <vt:lpstr>The desorption distance for transition disks agrees with observations</vt:lpstr>
    </vt:vector>
  </TitlesOfParts>
  <Company>Harvard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Minimum Core Mass for Giant Planet Formation</dc:title>
  <dc:creator>Ana-Maria Piso</dc:creator>
  <cp:lastModifiedBy>Ana-Maria Piso</cp:lastModifiedBy>
  <cp:revision>571</cp:revision>
  <dcterms:created xsi:type="dcterms:W3CDTF">2013-05-20T23:08:21Z</dcterms:created>
  <dcterms:modified xsi:type="dcterms:W3CDTF">2016-04-26T20:41:19Z</dcterms:modified>
</cp:coreProperties>
</file>